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1" r:id="rId4"/>
    <p:sldId id="258" r:id="rId5"/>
    <p:sldId id="259" r:id="rId6"/>
    <p:sldId id="270" r:id="rId7"/>
    <p:sldId id="271" r:id="rId8"/>
    <p:sldId id="272" r:id="rId9"/>
    <p:sldId id="273" r:id="rId10"/>
    <p:sldId id="275" r:id="rId11"/>
    <p:sldId id="274" r:id="rId12"/>
    <p:sldId id="26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585AC"/>
    <a:srgbClr val="2F7CB6"/>
    <a:srgbClr val="EC9810"/>
    <a:srgbClr val="82CA54"/>
    <a:srgbClr val="5F85B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62"/>
    <p:restoredTop sz="94686"/>
  </p:normalViewPr>
  <p:slideViewPr>
    <p:cSldViewPr snapToGrid="0" snapToObjects="1">
      <p:cViewPr varScale="1">
        <p:scale>
          <a:sx n="137" d="100"/>
          <a:sy n="137" d="100"/>
        </p:scale>
        <p:origin x="256" y="200"/>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tiff>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032C5-2015-2C4E-9162-21C9D58C79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5394FF7-E18A-7B46-98C8-B840249DFA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5AF05F1-7F87-8545-94E3-A8B33D484CE5}"/>
              </a:ext>
            </a:extLst>
          </p:cNvPr>
          <p:cNvSpPr>
            <a:spLocks noGrp="1"/>
          </p:cNvSpPr>
          <p:nvPr>
            <p:ph type="dt" sz="half" idx="10"/>
          </p:nvPr>
        </p:nvSpPr>
        <p:spPr/>
        <p:txBody>
          <a:bodyPr/>
          <a:lstStyle/>
          <a:p>
            <a:fld id="{44A942AA-4D65-064E-98A2-4DE20A2C7AB3}" type="datetimeFigureOut">
              <a:rPr lang="en-US" smtClean="0"/>
              <a:t>10/2/23</a:t>
            </a:fld>
            <a:endParaRPr lang="en-US"/>
          </a:p>
        </p:txBody>
      </p:sp>
      <p:sp>
        <p:nvSpPr>
          <p:cNvPr id="5" name="Footer Placeholder 4">
            <a:extLst>
              <a:ext uri="{FF2B5EF4-FFF2-40B4-BE49-F238E27FC236}">
                <a16:creationId xmlns:a16="http://schemas.microsoft.com/office/drawing/2014/main" id="{6DB230E5-79AF-5C4D-B96F-9F56273427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0889D4-899D-9A44-AB44-DCB39AD732FA}"/>
              </a:ext>
            </a:extLst>
          </p:cNvPr>
          <p:cNvSpPr>
            <a:spLocks noGrp="1"/>
          </p:cNvSpPr>
          <p:nvPr>
            <p:ph type="sldNum" sz="quarter" idx="12"/>
          </p:nvPr>
        </p:nvSpPr>
        <p:spPr/>
        <p:txBody>
          <a:bodyPr/>
          <a:lstStyle/>
          <a:p>
            <a:fld id="{196C7BB7-2A2A-A441-9F81-7996C3999972}" type="slidenum">
              <a:rPr lang="en-US" smtClean="0"/>
              <a:t>‹#›</a:t>
            </a:fld>
            <a:endParaRPr lang="en-US"/>
          </a:p>
        </p:txBody>
      </p:sp>
    </p:spTree>
    <p:extLst>
      <p:ext uri="{BB962C8B-B14F-4D97-AF65-F5344CB8AC3E}">
        <p14:creationId xmlns:p14="http://schemas.microsoft.com/office/powerpoint/2010/main" val="3588122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EB16-51FC-E24A-8179-F493D04B399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C4A37C-975D-1D40-A3A7-2D5FB63005A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2411FE-D68B-6440-A325-714B35574154}"/>
              </a:ext>
            </a:extLst>
          </p:cNvPr>
          <p:cNvSpPr>
            <a:spLocks noGrp="1"/>
          </p:cNvSpPr>
          <p:nvPr>
            <p:ph type="dt" sz="half" idx="10"/>
          </p:nvPr>
        </p:nvSpPr>
        <p:spPr/>
        <p:txBody>
          <a:bodyPr/>
          <a:lstStyle/>
          <a:p>
            <a:fld id="{44A942AA-4D65-064E-98A2-4DE20A2C7AB3}" type="datetimeFigureOut">
              <a:rPr lang="en-US" smtClean="0"/>
              <a:t>10/2/23</a:t>
            </a:fld>
            <a:endParaRPr lang="en-US"/>
          </a:p>
        </p:txBody>
      </p:sp>
      <p:sp>
        <p:nvSpPr>
          <p:cNvPr id="5" name="Footer Placeholder 4">
            <a:extLst>
              <a:ext uri="{FF2B5EF4-FFF2-40B4-BE49-F238E27FC236}">
                <a16:creationId xmlns:a16="http://schemas.microsoft.com/office/drawing/2014/main" id="{2C6975D9-AAD4-9044-913B-71DBB0BF61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F8E6C-1DE7-F049-88FA-661C1A94A87C}"/>
              </a:ext>
            </a:extLst>
          </p:cNvPr>
          <p:cNvSpPr>
            <a:spLocks noGrp="1"/>
          </p:cNvSpPr>
          <p:nvPr>
            <p:ph type="sldNum" sz="quarter" idx="12"/>
          </p:nvPr>
        </p:nvSpPr>
        <p:spPr/>
        <p:txBody>
          <a:bodyPr/>
          <a:lstStyle/>
          <a:p>
            <a:fld id="{196C7BB7-2A2A-A441-9F81-7996C3999972}" type="slidenum">
              <a:rPr lang="en-US" smtClean="0"/>
              <a:t>‹#›</a:t>
            </a:fld>
            <a:endParaRPr lang="en-US"/>
          </a:p>
        </p:txBody>
      </p:sp>
    </p:spTree>
    <p:extLst>
      <p:ext uri="{BB962C8B-B14F-4D97-AF65-F5344CB8AC3E}">
        <p14:creationId xmlns:p14="http://schemas.microsoft.com/office/powerpoint/2010/main" val="40850895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83B111-0608-8442-82A4-910F3A77C89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DF62DB-E43C-2942-9D7B-E7E86FA8995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BA944B-FB03-2D43-9693-572F37AB8C43}"/>
              </a:ext>
            </a:extLst>
          </p:cNvPr>
          <p:cNvSpPr>
            <a:spLocks noGrp="1"/>
          </p:cNvSpPr>
          <p:nvPr>
            <p:ph type="dt" sz="half" idx="10"/>
          </p:nvPr>
        </p:nvSpPr>
        <p:spPr/>
        <p:txBody>
          <a:bodyPr/>
          <a:lstStyle/>
          <a:p>
            <a:fld id="{44A942AA-4D65-064E-98A2-4DE20A2C7AB3}" type="datetimeFigureOut">
              <a:rPr lang="en-US" smtClean="0"/>
              <a:t>10/2/23</a:t>
            </a:fld>
            <a:endParaRPr lang="en-US"/>
          </a:p>
        </p:txBody>
      </p:sp>
      <p:sp>
        <p:nvSpPr>
          <p:cNvPr id="5" name="Footer Placeholder 4">
            <a:extLst>
              <a:ext uri="{FF2B5EF4-FFF2-40B4-BE49-F238E27FC236}">
                <a16:creationId xmlns:a16="http://schemas.microsoft.com/office/drawing/2014/main" id="{28A94F3A-F2A4-2E49-8AA0-39FCC07D5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67D093-E2A4-3742-B627-5CA0935BE189}"/>
              </a:ext>
            </a:extLst>
          </p:cNvPr>
          <p:cNvSpPr>
            <a:spLocks noGrp="1"/>
          </p:cNvSpPr>
          <p:nvPr>
            <p:ph type="sldNum" sz="quarter" idx="12"/>
          </p:nvPr>
        </p:nvSpPr>
        <p:spPr/>
        <p:txBody>
          <a:bodyPr/>
          <a:lstStyle/>
          <a:p>
            <a:fld id="{196C7BB7-2A2A-A441-9F81-7996C3999972}" type="slidenum">
              <a:rPr lang="en-US" smtClean="0"/>
              <a:t>‹#›</a:t>
            </a:fld>
            <a:endParaRPr lang="en-US"/>
          </a:p>
        </p:txBody>
      </p:sp>
    </p:spTree>
    <p:extLst>
      <p:ext uri="{BB962C8B-B14F-4D97-AF65-F5344CB8AC3E}">
        <p14:creationId xmlns:p14="http://schemas.microsoft.com/office/powerpoint/2010/main" val="1142533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5222B-C108-EE41-A881-4B0AD4F8A4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C00C81-9A35-2F42-AE51-04CB8247211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8AE7F1-FFE1-CB48-8BB9-A532F7309E5D}"/>
              </a:ext>
            </a:extLst>
          </p:cNvPr>
          <p:cNvSpPr>
            <a:spLocks noGrp="1"/>
          </p:cNvSpPr>
          <p:nvPr>
            <p:ph type="dt" sz="half" idx="10"/>
          </p:nvPr>
        </p:nvSpPr>
        <p:spPr/>
        <p:txBody>
          <a:bodyPr/>
          <a:lstStyle/>
          <a:p>
            <a:fld id="{44A942AA-4D65-064E-98A2-4DE20A2C7AB3}" type="datetimeFigureOut">
              <a:rPr lang="en-US" smtClean="0"/>
              <a:t>10/2/23</a:t>
            </a:fld>
            <a:endParaRPr lang="en-US"/>
          </a:p>
        </p:txBody>
      </p:sp>
      <p:sp>
        <p:nvSpPr>
          <p:cNvPr id="5" name="Footer Placeholder 4">
            <a:extLst>
              <a:ext uri="{FF2B5EF4-FFF2-40B4-BE49-F238E27FC236}">
                <a16:creationId xmlns:a16="http://schemas.microsoft.com/office/drawing/2014/main" id="{69BAF97C-71CD-B246-AC0D-68B81D74A4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6C808E-44A1-5643-A91F-82ADA1F94725}"/>
              </a:ext>
            </a:extLst>
          </p:cNvPr>
          <p:cNvSpPr>
            <a:spLocks noGrp="1"/>
          </p:cNvSpPr>
          <p:nvPr>
            <p:ph type="sldNum" sz="quarter" idx="12"/>
          </p:nvPr>
        </p:nvSpPr>
        <p:spPr/>
        <p:txBody>
          <a:bodyPr/>
          <a:lstStyle/>
          <a:p>
            <a:fld id="{196C7BB7-2A2A-A441-9F81-7996C3999972}" type="slidenum">
              <a:rPr lang="en-US" smtClean="0"/>
              <a:t>‹#›</a:t>
            </a:fld>
            <a:endParaRPr lang="en-US"/>
          </a:p>
        </p:txBody>
      </p:sp>
    </p:spTree>
    <p:extLst>
      <p:ext uri="{BB962C8B-B14F-4D97-AF65-F5344CB8AC3E}">
        <p14:creationId xmlns:p14="http://schemas.microsoft.com/office/powerpoint/2010/main" val="1377478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2EA0B-041A-0344-A430-5936835DA5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C401B7-ED16-8444-96CC-10AE5C6303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36E4A54-1D0C-A044-8271-C2FBAE442D26}"/>
              </a:ext>
            </a:extLst>
          </p:cNvPr>
          <p:cNvSpPr>
            <a:spLocks noGrp="1"/>
          </p:cNvSpPr>
          <p:nvPr>
            <p:ph type="dt" sz="half" idx="10"/>
          </p:nvPr>
        </p:nvSpPr>
        <p:spPr/>
        <p:txBody>
          <a:bodyPr/>
          <a:lstStyle/>
          <a:p>
            <a:fld id="{44A942AA-4D65-064E-98A2-4DE20A2C7AB3}" type="datetimeFigureOut">
              <a:rPr lang="en-US" smtClean="0"/>
              <a:t>10/2/23</a:t>
            </a:fld>
            <a:endParaRPr lang="en-US"/>
          </a:p>
        </p:txBody>
      </p:sp>
      <p:sp>
        <p:nvSpPr>
          <p:cNvPr id="5" name="Footer Placeholder 4">
            <a:extLst>
              <a:ext uri="{FF2B5EF4-FFF2-40B4-BE49-F238E27FC236}">
                <a16:creationId xmlns:a16="http://schemas.microsoft.com/office/drawing/2014/main" id="{7FB353B7-B1E1-E749-A6C7-4753B89469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250A5A-4284-674B-BFB0-68C13C4DBFCD}"/>
              </a:ext>
            </a:extLst>
          </p:cNvPr>
          <p:cNvSpPr>
            <a:spLocks noGrp="1"/>
          </p:cNvSpPr>
          <p:nvPr>
            <p:ph type="sldNum" sz="quarter" idx="12"/>
          </p:nvPr>
        </p:nvSpPr>
        <p:spPr/>
        <p:txBody>
          <a:bodyPr/>
          <a:lstStyle/>
          <a:p>
            <a:fld id="{196C7BB7-2A2A-A441-9F81-7996C3999972}" type="slidenum">
              <a:rPr lang="en-US" smtClean="0"/>
              <a:t>‹#›</a:t>
            </a:fld>
            <a:endParaRPr lang="en-US"/>
          </a:p>
        </p:txBody>
      </p:sp>
    </p:spTree>
    <p:extLst>
      <p:ext uri="{BB962C8B-B14F-4D97-AF65-F5344CB8AC3E}">
        <p14:creationId xmlns:p14="http://schemas.microsoft.com/office/powerpoint/2010/main" val="1981556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32522-AEFD-1640-A500-48021D2F6E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207DD7-B49C-6541-AAE2-DF6E1ACAED9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B966DD5-0268-4140-84A1-3EAC5FE19C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A3F708F-DEFA-C047-80E9-97338504E1FA}"/>
              </a:ext>
            </a:extLst>
          </p:cNvPr>
          <p:cNvSpPr>
            <a:spLocks noGrp="1"/>
          </p:cNvSpPr>
          <p:nvPr>
            <p:ph type="dt" sz="half" idx="10"/>
          </p:nvPr>
        </p:nvSpPr>
        <p:spPr/>
        <p:txBody>
          <a:bodyPr/>
          <a:lstStyle/>
          <a:p>
            <a:fld id="{44A942AA-4D65-064E-98A2-4DE20A2C7AB3}" type="datetimeFigureOut">
              <a:rPr lang="en-US" smtClean="0"/>
              <a:t>10/2/23</a:t>
            </a:fld>
            <a:endParaRPr lang="en-US"/>
          </a:p>
        </p:txBody>
      </p:sp>
      <p:sp>
        <p:nvSpPr>
          <p:cNvPr id="6" name="Footer Placeholder 5">
            <a:extLst>
              <a:ext uri="{FF2B5EF4-FFF2-40B4-BE49-F238E27FC236}">
                <a16:creationId xmlns:a16="http://schemas.microsoft.com/office/drawing/2014/main" id="{596912EC-A0D4-CB4F-A3A6-8FA170DCFA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838043-2CC8-AF4C-AF2F-F5BA199CB761}"/>
              </a:ext>
            </a:extLst>
          </p:cNvPr>
          <p:cNvSpPr>
            <a:spLocks noGrp="1"/>
          </p:cNvSpPr>
          <p:nvPr>
            <p:ph type="sldNum" sz="quarter" idx="12"/>
          </p:nvPr>
        </p:nvSpPr>
        <p:spPr/>
        <p:txBody>
          <a:bodyPr/>
          <a:lstStyle/>
          <a:p>
            <a:fld id="{196C7BB7-2A2A-A441-9F81-7996C3999972}" type="slidenum">
              <a:rPr lang="en-US" smtClean="0"/>
              <a:t>‹#›</a:t>
            </a:fld>
            <a:endParaRPr lang="en-US"/>
          </a:p>
        </p:txBody>
      </p:sp>
    </p:spTree>
    <p:extLst>
      <p:ext uri="{BB962C8B-B14F-4D97-AF65-F5344CB8AC3E}">
        <p14:creationId xmlns:p14="http://schemas.microsoft.com/office/powerpoint/2010/main" val="4035034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BF875-EAC8-8848-ABD6-5E1B3BC088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0FFE52F-159C-3147-9EE4-23B1CE12F7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7883D65-DB12-D94F-980E-66878301080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9EFAF7-3266-784F-9835-EB2239CD4B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653143B-2174-4746-BC4A-D88BF8D85AA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98D9B4-DA56-8A48-95FD-852D4A3F10A7}"/>
              </a:ext>
            </a:extLst>
          </p:cNvPr>
          <p:cNvSpPr>
            <a:spLocks noGrp="1"/>
          </p:cNvSpPr>
          <p:nvPr>
            <p:ph type="dt" sz="half" idx="10"/>
          </p:nvPr>
        </p:nvSpPr>
        <p:spPr/>
        <p:txBody>
          <a:bodyPr/>
          <a:lstStyle/>
          <a:p>
            <a:fld id="{44A942AA-4D65-064E-98A2-4DE20A2C7AB3}" type="datetimeFigureOut">
              <a:rPr lang="en-US" smtClean="0"/>
              <a:t>10/2/23</a:t>
            </a:fld>
            <a:endParaRPr lang="en-US"/>
          </a:p>
        </p:txBody>
      </p:sp>
      <p:sp>
        <p:nvSpPr>
          <p:cNvPr id="8" name="Footer Placeholder 7">
            <a:extLst>
              <a:ext uri="{FF2B5EF4-FFF2-40B4-BE49-F238E27FC236}">
                <a16:creationId xmlns:a16="http://schemas.microsoft.com/office/drawing/2014/main" id="{F601B3AB-05A8-9F42-BBFE-3E251780356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9442B1-B851-E343-BBD0-70995EC66ED9}"/>
              </a:ext>
            </a:extLst>
          </p:cNvPr>
          <p:cNvSpPr>
            <a:spLocks noGrp="1"/>
          </p:cNvSpPr>
          <p:nvPr>
            <p:ph type="sldNum" sz="quarter" idx="12"/>
          </p:nvPr>
        </p:nvSpPr>
        <p:spPr/>
        <p:txBody>
          <a:bodyPr/>
          <a:lstStyle/>
          <a:p>
            <a:fld id="{196C7BB7-2A2A-A441-9F81-7996C3999972}" type="slidenum">
              <a:rPr lang="en-US" smtClean="0"/>
              <a:t>‹#›</a:t>
            </a:fld>
            <a:endParaRPr lang="en-US"/>
          </a:p>
        </p:txBody>
      </p:sp>
    </p:spTree>
    <p:extLst>
      <p:ext uri="{BB962C8B-B14F-4D97-AF65-F5344CB8AC3E}">
        <p14:creationId xmlns:p14="http://schemas.microsoft.com/office/powerpoint/2010/main" val="2323151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32B97-A8BE-1949-A4E6-5C2D8F225FA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4BBBF8C-D406-7F4D-AE92-32E9359FBA9C}"/>
              </a:ext>
            </a:extLst>
          </p:cNvPr>
          <p:cNvSpPr>
            <a:spLocks noGrp="1"/>
          </p:cNvSpPr>
          <p:nvPr>
            <p:ph type="dt" sz="half" idx="10"/>
          </p:nvPr>
        </p:nvSpPr>
        <p:spPr/>
        <p:txBody>
          <a:bodyPr/>
          <a:lstStyle/>
          <a:p>
            <a:fld id="{44A942AA-4D65-064E-98A2-4DE20A2C7AB3}" type="datetimeFigureOut">
              <a:rPr lang="en-US" smtClean="0"/>
              <a:t>10/2/23</a:t>
            </a:fld>
            <a:endParaRPr lang="en-US"/>
          </a:p>
        </p:txBody>
      </p:sp>
      <p:sp>
        <p:nvSpPr>
          <p:cNvPr id="4" name="Footer Placeholder 3">
            <a:extLst>
              <a:ext uri="{FF2B5EF4-FFF2-40B4-BE49-F238E27FC236}">
                <a16:creationId xmlns:a16="http://schemas.microsoft.com/office/drawing/2014/main" id="{90ACE0D3-BAD9-F84B-9E80-6A2EF1B85FF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AEBA63-9EFE-E14C-AA71-48BE7B34113B}"/>
              </a:ext>
            </a:extLst>
          </p:cNvPr>
          <p:cNvSpPr>
            <a:spLocks noGrp="1"/>
          </p:cNvSpPr>
          <p:nvPr>
            <p:ph type="sldNum" sz="quarter" idx="12"/>
          </p:nvPr>
        </p:nvSpPr>
        <p:spPr/>
        <p:txBody>
          <a:bodyPr/>
          <a:lstStyle/>
          <a:p>
            <a:fld id="{196C7BB7-2A2A-A441-9F81-7996C3999972}" type="slidenum">
              <a:rPr lang="en-US" smtClean="0"/>
              <a:t>‹#›</a:t>
            </a:fld>
            <a:endParaRPr lang="en-US"/>
          </a:p>
        </p:txBody>
      </p:sp>
    </p:spTree>
    <p:extLst>
      <p:ext uri="{BB962C8B-B14F-4D97-AF65-F5344CB8AC3E}">
        <p14:creationId xmlns:p14="http://schemas.microsoft.com/office/powerpoint/2010/main" val="3658568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1E98B-AAAF-BC42-8B1F-ECF3A3608294}"/>
              </a:ext>
            </a:extLst>
          </p:cNvPr>
          <p:cNvSpPr>
            <a:spLocks noGrp="1"/>
          </p:cNvSpPr>
          <p:nvPr>
            <p:ph type="dt" sz="half" idx="10"/>
          </p:nvPr>
        </p:nvSpPr>
        <p:spPr/>
        <p:txBody>
          <a:bodyPr/>
          <a:lstStyle/>
          <a:p>
            <a:fld id="{44A942AA-4D65-064E-98A2-4DE20A2C7AB3}" type="datetimeFigureOut">
              <a:rPr lang="en-US" smtClean="0"/>
              <a:t>10/2/23</a:t>
            </a:fld>
            <a:endParaRPr lang="en-US"/>
          </a:p>
        </p:txBody>
      </p:sp>
      <p:sp>
        <p:nvSpPr>
          <p:cNvPr id="3" name="Footer Placeholder 2">
            <a:extLst>
              <a:ext uri="{FF2B5EF4-FFF2-40B4-BE49-F238E27FC236}">
                <a16:creationId xmlns:a16="http://schemas.microsoft.com/office/drawing/2014/main" id="{165CAA3C-18F6-C749-983A-2545795C136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AF81AC-5874-7F46-9975-44F97AE94897}"/>
              </a:ext>
            </a:extLst>
          </p:cNvPr>
          <p:cNvSpPr>
            <a:spLocks noGrp="1"/>
          </p:cNvSpPr>
          <p:nvPr>
            <p:ph type="sldNum" sz="quarter" idx="12"/>
          </p:nvPr>
        </p:nvSpPr>
        <p:spPr/>
        <p:txBody>
          <a:bodyPr/>
          <a:lstStyle/>
          <a:p>
            <a:fld id="{196C7BB7-2A2A-A441-9F81-7996C3999972}" type="slidenum">
              <a:rPr lang="en-US" smtClean="0"/>
              <a:t>‹#›</a:t>
            </a:fld>
            <a:endParaRPr lang="en-US"/>
          </a:p>
        </p:txBody>
      </p:sp>
    </p:spTree>
    <p:extLst>
      <p:ext uri="{BB962C8B-B14F-4D97-AF65-F5344CB8AC3E}">
        <p14:creationId xmlns:p14="http://schemas.microsoft.com/office/powerpoint/2010/main" val="887024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91DA9-7015-DE4B-9220-AE6A9FC454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078C454-2154-0B4F-8A95-40FA35E8A3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F169B61-06ED-A84F-8C32-FD98DDD099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E5B4872-D280-1D44-A75D-51DA1AFC1A58}"/>
              </a:ext>
            </a:extLst>
          </p:cNvPr>
          <p:cNvSpPr>
            <a:spLocks noGrp="1"/>
          </p:cNvSpPr>
          <p:nvPr>
            <p:ph type="dt" sz="half" idx="10"/>
          </p:nvPr>
        </p:nvSpPr>
        <p:spPr/>
        <p:txBody>
          <a:bodyPr/>
          <a:lstStyle/>
          <a:p>
            <a:fld id="{44A942AA-4D65-064E-98A2-4DE20A2C7AB3}" type="datetimeFigureOut">
              <a:rPr lang="en-US" smtClean="0"/>
              <a:t>10/2/23</a:t>
            </a:fld>
            <a:endParaRPr lang="en-US"/>
          </a:p>
        </p:txBody>
      </p:sp>
      <p:sp>
        <p:nvSpPr>
          <p:cNvPr id="6" name="Footer Placeholder 5">
            <a:extLst>
              <a:ext uri="{FF2B5EF4-FFF2-40B4-BE49-F238E27FC236}">
                <a16:creationId xmlns:a16="http://schemas.microsoft.com/office/drawing/2014/main" id="{01A5545D-D5CA-DC49-A80B-60B079B5D5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8D49F8-38B1-A24D-8A05-9FDA3C53D321}"/>
              </a:ext>
            </a:extLst>
          </p:cNvPr>
          <p:cNvSpPr>
            <a:spLocks noGrp="1"/>
          </p:cNvSpPr>
          <p:nvPr>
            <p:ph type="sldNum" sz="quarter" idx="12"/>
          </p:nvPr>
        </p:nvSpPr>
        <p:spPr/>
        <p:txBody>
          <a:bodyPr/>
          <a:lstStyle/>
          <a:p>
            <a:fld id="{196C7BB7-2A2A-A441-9F81-7996C3999972}" type="slidenum">
              <a:rPr lang="en-US" smtClean="0"/>
              <a:t>‹#›</a:t>
            </a:fld>
            <a:endParaRPr lang="en-US"/>
          </a:p>
        </p:txBody>
      </p:sp>
    </p:spTree>
    <p:extLst>
      <p:ext uri="{BB962C8B-B14F-4D97-AF65-F5344CB8AC3E}">
        <p14:creationId xmlns:p14="http://schemas.microsoft.com/office/powerpoint/2010/main" val="1205203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48130-ED79-5E47-9D4B-2437447D35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FD3B3D2-F276-8048-98A8-D095B5B9EA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1403566-D4A4-3845-A64B-71F9F4D708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54DE556-1444-9249-B9AE-861112847B62}"/>
              </a:ext>
            </a:extLst>
          </p:cNvPr>
          <p:cNvSpPr>
            <a:spLocks noGrp="1"/>
          </p:cNvSpPr>
          <p:nvPr>
            <p:ph type="dt" sz="half" idx="10"/>
          </p:nvPr>
        </p:nvSpPr>
        <p:spPr/>
        <p:txBody>
          <a:bodyPr/>
          <a:lstStyle/>
          <a:p>
            <a:fld id="{44A942AA-4D65-064E-98A2-4DE20A2C7AB3}" type="datetimeFigureOut">
              <a:rPr lang="en-US" smtClean="0"/>
              <a:t>10/2/23</a:t>
            </a:fld>
            <a:endParaRPr lang="en-US"/>
          </a:p>
        </p:txBody>
      </p:sp>
      <p:sp>
        <p:nvSpPr>
          <p:cNvPr id="6" name="Footer Placeholder 5">
            <a:extLst>
              <a:ext uri="{FF2B5EF4-FFF2-40B4-BE49-F238E27FC236}">
                <a16:creationId xmlns:a16="http://schemas.microsoft.com/office/drawing/2014/main" id="{848123CD-A22A-174A-8122-C70E832849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E8A661-1CD1-0A42-A00D-0629B2C4C301}"/>
              </a:ext>
            </a:extLst>
          </p:cNvPr>
          <p:cNvSpPr>
            <a:spLocks noGrp="1"/>
          </p:cNvSpPr>
          <p:nvPr>
            <p:ph type="sldNum" sz="quarter" idx="12"/>
          </p:nvPr>
        </p:nvSpPr>
        <p:spPr/>
        <p:txBody>
          <a:bodyPr/>
          <a:lstStyle/>
          <a:p>
            <a:fld id="{196C7BB7-2A2A-A441-9F81-7996C3999972}" type="slidenum">
              <a:rPr lang="en-US" smtClean="0"/>
              <a:t>‹#›</a:t>
            </a:fld>
            <a:endParaRPr lang="en-US"/>
          </a:p>
        </p:txBody>
      </p:sp>
    </p:spTree>
    <p:extLst>
      <p:ext uri="{BB962C8B-B14F-4D97-AF65-F5344CB8AC3E}">
        <p14:creationId xmlns:p14="http://schemas.microsoft.com/office/powerpoint/2010/main" val="3933747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CFDD5A-DFB2-0A4C-828F-2013F8EF372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5925F25-3479-FB48-8DB2-0BDCBDD0F9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5F42ED-14C1-1140-8D34-3C5EAC640A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A942AA-4D65-064E-98A2-4DE20A2C7AB3}" type="datetimeFigureOut">
              <a:rPr lang="en-US" smtClean="0"/>
              <a:t>10/2/23</a:t>
            </a:fld>
            <a:endParaRPr lang="en-US"/>
          </a:p>
        </p:txBody>
      </p:sp>
      <p:sp>
        <p:nvSpPr>
          <p:cNvPr id="5" name="Footer Placeholder 4">
            <a:extLst>
              <a:ext uri="{FF2B5EF4-FFF2-40B4-BE49-F238E27FC236}">
                <a16:creationId xmlns:a16="http://schemas.microsoft.com/office/drawing/2014/main" id="{1A2BE804-C97F-7646-B632-ABFFB20C0E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07A3313-9FF2-3A48-9BF2-BF296E73DA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6C7BB7-2A2A-A441-9F81-7996C3999972}" type="slidenum">
              <a:rPr lang="en-US" smtClean="0"/>
              <a:t>‹#›</a:t>
            </a:fld>
            <a:endParaRPr lang="en-US"/>
          </a:p>
        </p:txBody>
      </p:sp>
    </p:spTree>
    <p:extLst>
      <p:ext uri="{BB962C8B-B14F-4D97-AF65-F5344CB8AC3E}">
        <p14:creationId xmlns:p14="http://schemas.microsoft.com/office/powerpoint/2010/main" val="1852094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 Id="rId4"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EFCF7-7B8B-924F-8CEA-60086515FACB}"/>
              </a:ext>
            </a:extLst>
          </p:cNvPr>
          <p:cNvSpPr>
            <a:spLocks noGrp="1"/>
          </p:cNvSpPr>
          <p:nvPr>
            <p:ph type="ctrTitle"/>
          </p:nvPr>
        </p:nvSpPr>
        <p:spPr>
          <a:xfrm>
            <a:off x="3573379" y="1567837"/>
            <a:ext cx="7700210" cy="2387600"/>
          </a:xfrm>
        </p:spPr>
        <p:txBody>
          <a:bodyPr>
            <a:normAutofit fontScale="90000"/>
          </a:bodyPr>
          <a:lstStyle/>
          <a:p>
            <a:r>
              <a:rPr lang="en-US" b="1" dirty="0"/>
              <a:t>Predicting future outcomes for Turtle Games</a:t>
            </a:r>
          </a:p>
        </p:txBody>
      </p:sp>
      <p:sp>
        <p:nvSpPr>
          <p:cNvPr id="3" name="Subtitle 2">
            <a:extLst>
              <a:ext uri="{FF2B5EF4-FFF2-40B4-BE49-F238E27FC236}">
                <a16:creationId xmlns:a16="http://schemas.microsoft.com/office/drawing/2014/main" id="{78876DE6-85AB-B74C-A451-C1ACD76F0F98}"/>
              </a:ext>
            </a:extLst>
          </p:cNvPr>
          <p:cNvSpPr>
            <a:spLocks noGrp="1"/>
          </p:cNvSpPr>
          <p:nvPr>
            <p:ph type="subTitle" idx="1"/>
          </p:nvPr>
        </p:nvSpPr>
        <p:spPr>
          <a:xfrm>
            <a:off x="3751382" y="4047512"/>
            <a:ext cx="7315200" cy="1655762"/>
          </a:xfrm>
        </p:spPr>
        <p:txBody>
          <a:bodyPr/>
          <a:lstStyle/>
          <a:p>
            <a:r>
              <a:rPr lang="en-US" dirty="0"/>
              <a:t>Francesca Galli</a:t>
            </a:r>
          </a:p>
        </p:txBody>
      </p:sp>
      <p:sp>
        <p:nvSpPr>
          <p:cNvPr id="4" name="Rectangle 3">
            <a:extLst>
              <a:ext uri="{FF2B5EF4-FFF2-40B4-BE49-F238E27FC236}">
                <a16:creationId xmlns:a16="http://schemas.microsoft.com/office/drawing/2014/main" id="{99031F80-155E-D842-914F-A5E7389FD194}"/>
              </a:ext>
            </a:extLst>
          </p:cNvPr>
          <p:cNvSpPr/>
          <p:nvPr/>
        </p:nvSpPr>
        <p:spPr>
          <a:xfrm>
            <a:off x="0" y="0"/>
            <a:ext cx="838200" cy="6858000"/>
          </a:xfrm>
          <a:prstGeom prst="rect">
            <a:avLst/>
          </a:prstGeom>
          <a:solidFill>
            <a:srgbClr val="2F7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69D919E-A67F-144A-B9AE-3FB3AEDCA4DD}"/>
              </a:ext>
            </a:extLst>
          </p:cNvPr>
          <p:cNvSpPr/>
          <p:nvPr/>
        </p:nvSpPr>
        <p:spPr>
          <a:xfrm>
            <a:off x="929400" y="0"/>
            <a:ext cx="838200" cy="6858000"/>
          </a:xfrm>
          <a:prstGeom prst="rect">
            <a:avLst/>
          </a:prstGeom>
          <a:solidFill>
            <a:srgbClr val="EC98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A543A58-4AC0-104A-9E8C-1AAC9802C190}"/>
              </a:ext>
            </a:extLst>
          </p:cNvPr>
          <p:cNvSpPr/>
          <p:nvPr/>
        </p:nvSpPr>
        <p:spPr>
          <a:xfrm>
            <a:off x="1858800" y="0"/>
            <a:ext cx="838200" cy="6858000"/>
          </a:xfrm>
          <a:prstGeom prst="rect">
            <a:avLst/>
          </a:prstGeom>
          <a:solidFill>
            <a:srgbClr val="B58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63839707"/>
      </p:ext>
    </p:extLst>
  </p:cSld>
  <p:clrMapOvr>
    <a:masterClrMapping/>
  </p:clrMapOvr>
  <mc:AlternateContent xmlns:mc="http://schemas.openxmlformats.org/markup-compatibility/2006" xmlns:p14="http://schemas.microsoft.com/office/powerpoint/2010/main">
    <mc:Choice Requires="p14">
      <p:transition spd="slow" p14:dur="2000" advTm="12594"/>
    </mc:Choice>
    <mc:Fallback xmlns="">
      <p:transition spd="slow" advTm="1259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B84FB0-AF58-4D49-83BF-70806B4E78F0}"/>
              </a:ext>
            </a:extLst>
          </p:cNvPr>
          <p:cNvSpPr/>
          <p:nvPr/>
        </p:nvSpPr>
        <p:spPr>
          <a:xfrm rot="16200000" flipV="1">
            <a:off x="-160992" y="594378"/>
            <a:ext cx="671511" cy="349529"/>
          </a:xfrm>
          <a:prstGeom prst="rect">
            <a:avLst/>
          </a:prstGeom>
          <a:solidFill>
            <a:srgbClr val="2F7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3DDD10-0B02-6744-A66A-EE9B2CA308D4}"/>
              </a:ext>
            </a:extLst>
          </p:cNvPr>
          <p:cNvSpPr/>
          <p:nvPr/>
        </p:nvSpPr>
        <p:spPr>
          <a:xfrm rot="16200000" flipV="1">
            <a:off x="236298" y="594375"/>
            <a:ext cx="671511" cy="3495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A44D0B-AE5E-7249-B82B-0B5AA412146D}"/>
              </a:ext>
            </a:extLst>
          </p:cNvPr>
          <p:cNvSpPr/>
          <p:nvPr/>
        </p:nvSpPr>
        <p:spPr>
          <a:xfrm rot="16200000" flipV="1">
            <a:off x="631601" y="592389"/>
            <a:ext cx="675483" cy="349528"/>
          </a:xfrm>
          <a:prstGeom prst="rect">
            <a:avLst/>
          </a:prstGeom>
          <a:solidFill>
            <a:srgbClr val="B58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8071DD7-34D6-8940-8480-699651D0AF59}"/>
              </a:ext>
            </a:extLst>
          </p:cNvPr>
          <p:cNvSpPr/>
          <p:nvPr/>
        </p:nvSpPr>
        <p:spPr>
          <a:xfrm rot="10800000" flipV="1">
            <a:off x="1199818" y="429413"/>
            <a:ext cx="10992182" cy="675482"/>
          </a:xfrm>
          <a:prstGeom prst="rect">
            <a:avLst/>
          </a:prstGeom>
          <a:solidFill>
            <a:srgbClr val="EC981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dirty="0"/>
              <a:t>Visualisation, insights and predictions (VI) – Sales dataset</a:t>
            </a:r>
          </a:p>
        </p:txBody>
      </p:sp>
      <p:sp>
        <p:nvSpPr>
          <p:cNvPr id="8" name="Content Placeholder 2">
            <a:extLst>
              <a:ext uri="{FF2B5EF4-FFF2-40B4-BE49-F238E27FC236}">
                <a16:creationId xmlns:a16="http://schemas.microsoft.com/office/drawing/2014/main" id="{0231A427-41C8-D74C-BA89-8D6641790574}"/>
              </a:ext>
            </a:extLst>
          </p:cNvPr>
          <p:cNvSpPr>
            <a:spLocks noGrp="1"/>
          </p:cNvSpPr>
          <p:nvPr>
            <p:ph idx="1"/>
          </p:nvPr>
        </p:nvSpPr>
        <p:spPr>
          <a:xfrm>
            <a:off x="1199819" y="1430706"/>
            <a:ext cx="4166265" cy="1288432"/>
          </a:xfrm>
        </p:spPr>
        <p:txBody>
          <a:bodyPr>
            <a:normAutofit/>
          </a:bodyPr>
          <a:lstStyle/>
          <a:p>
            <a:r>
              <a:rPr lang="en-GB" sz="1800" dirty="0"/>
              <a:t>We can see that the majority of products has total global sales below £10 million, and the skewness and kurtosis analysis support this view. </a:t>
            </a:r>
          </a:p>
        </p:txBody>
      </p:sp>
      <p:pic>
        <p:nvPicPr>
          <p:cNvPr id="10" name="Picture 9">
            <a:extLst>
              <a:ext uri="{FF2B5EF4-FFF2-40B4-BE49-F238E27FC236}">
                <a16:creationId xmlns:a16="http://schemas.microsoft.com/office/drawing/2014/main" id="{6FF883EE-FB27-8E40-9FD8-4460B06C43B5}"/>
              </a:ext>
            </a:extLst>
          </p:cNvPr>
          <p:cNvPicPr/>
          <p:nvPr/>
        </p:nvPicPr>
        <p:blipFill>
          <a:blip r:embed="rId2"/>
          <a:stretch>
            <a:fillRect/>
          </a:stretch>
        </p:blipFill>
        <p:spPr>
          <a:xfrm>
            <a:off x="842704" y="3044948"/>
            <a:ext cx="5264150" cy="3189421"/>
          </a:xfrm>
          <a:prstGeom prst="rect">
            <a:avLst/>
          </a:prstGeom>
        </p:spPr>
      </p:pic>
      <p:sp>
        <p:nvSpPr>
          <p:cNvPr id="11" name="Content Placeholder 2">
            <a:extLst>
              <a:ext uri="{FF2B5EF4-FFF2-40B4-BE49-F238E27FC236}">
                <a16:creationId xmlns:a16="http://schemas.microsoft.com/office/drawing/2014/main" id="{D2C9DA2B-2A34-A943-8A1C-9D316FF97D6E}"/>
              </a:ext>
            </a:extLst>
          </p:cNvPr>
          <p:cNvSpPr txBox="1">
            <a:spLocks/>
          </p:cNvSpPr>
          <p:nvPr/>
        </p:nvSpPr>
        <p:spPr>
          <a:xfrm>
            <a:off x="6850651" y="1430706"/>
            <a:ext cx="4166265" cy="12884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800" dirty="0"/>
              <a:t>We computed correlations between the sales data of global, NA and EU to prepare for regression analysis:</a:t>
            </a:r>
          </a:p>
        </p:txBody>
      </p:sp>
      <p:pic>
        <p:nvPicPr>
          <p:cNvPr id="2" name="Picture 1">
            <a:extLst>
              <a:ext uri="{FF2B5EF4-FFF2-40B4-BE49-F238E27FC236}">
                <a16:creationId xmlns:a16="http://schemas.microsoft.com/office/drawing/2014/main" id="{D5AEB3D9-48C5-4743-8C9F-0EEBE42EB3AE}"/>
              </a:ext>
            </a:extLst>
          </p:cNvPr>
          <p:cNvPicPr>
            <a:picLocks noChangeAspect="1"/>
          </p:cNvPicPr>
          <p:nvPr/>
        </p:nvPicPr>
        <p:blipFill>
          <a:blip r:embed="rId3"/>
          <a:stretch>
            <a:fillRect/>
          </a:stretch>
        </p:blipFill>
        <p:spPr>
          <a:xfrm>
            <a:off x="6379005" y="2719138"/>
            <a:ext cx="5387879" cy="3295839"/>
          </a:xfrm>
          <a:prstGeom prst="rect">
            <a:avLst/>
          </a:prstGeom>
        </p:spPr>
      </p:pic>
    </p:spTree>
    <p:extLst>
      <p:ext uri="{BB962C8B-B14F-4D97-AF65-F5344CB8AC3E}">
        <p14:creationId xmlns:p14="http://schemas.microsoft.com/office/powerpoint/2010/main" val="3123431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B84FB0-AF58-4D49-83BF-70806B4E78F0}"/>
              </a:ext>
            </a:extLst>
          </p:cNvPr>
          <p:cNvSpPr/>
          <p:nvPr/>
        </p:nvSpPr>
        <p:spPr>
          <a:xfrm rot="16200000" flipV="1">
            <a:off x="-160992" y="594378"/>
            <a:ext cx="671511" cy="349529"/>
          </a:xfrm>
          <a:prstGeom prst="rect">
            <a:avLst/>
          </a:prstGeom>
          <a:solidFill>
            <a:srgbClr val="2F7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3DDD10-0B02-6744-A66A-EE9B2CA308D4}"/>
              </a:ext>
            </a:extLst>
          </p:cNvPr>
          <p:cNvSpPr/>
          <p:nvPr/>
        </p:nvSpPr>
        <p:spPr>
          <a:xfrm rot="16200000" flipV="1">
            <a:off x="236298" y="594375"/>
            <a:ext cx="671511" cy="3495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A44D0B-AE5E-7249-B82B-0B5AA412146D}"/>
              </a:ext>
            </a:extLst>
          </p:cNvPr>
          <p:cNvSpPr/>
          <p:nvPr/>
        </p:nvSpPr>
        <p:spPr>
          <a:xfrm rot="16200000" flipV="1">
            <a:off x="631601" y="592389"/>
            <a:ext cx="675483" cy="349528"/>
          </a:xfrm>
          <a:prstGeom prst="rect">
            <a:avLst/>
          </a:prstGeom>
          <a:solidFill>
            <a:srgbClr val="B58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8071DD7-34D6-8940-8480-699651D0AF59}"/>
              </a:ext>
            </a:extLst>
          </p:cNvPr>
          <p:cNvSpPr/>
          <p:nvPr/>
        </p:nvSpPr>
        <p:spPr>
          <a:xfrm rot="10800000" flipV="1">
            <a:off x="1199818" y="429413"/>
            <a:ext cx="10992182" cy="675482"/>
          </a:xfrm>
          <a:prstGeom prst="rect">
            <a:avLst/>
          </a:prstGeom>
          <a:solidFill>
            <a:srgbClr val="EC981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dirty="0"/>
              <a:t>Visualisation, insights and predictions (VII) – Sales dataset</a:t>
            </a:r>
          </a:p>
        </p:txBody>
      </p:sp>
      <p:sp>
        <p:nvSpPr>
          <p:cNvPr id="8" name="Content Placeholder 2">
            <a:extLst>
              <a:ext uri="{FF2B5EF4-FFF2-40B4-BE49-F238E27FC236}">
                <a16:creationId xmlns:a16="http://schemas.microsoft.com/office/drawing/2014/main" id="{0231A427-41C8-D74C-BA89-8D6641790574}"/>
              </a:ext>
            </a:extLst>
          </p:cNvPr>
          <p:cNvSpPr>
            <a:spLocks noGrp="1"/>
          </p:cNvSpPr>
          <p:nvPr>
            <p:ph idx="1"/>
          </p:nvPr>
        </p:nvSpPr>
        <p:spPr>
          <a:xfrm>
            <a:off x="1199818" y="1527734"/>
            <a:ext cx="4948319" cy="4789597"/>
          </a:xfrm>
        </p:spPr>
        <p:txBody>
          <a:bodyPr>
            <a:normAutofit/>
          </a:bodyPr>
          <a:lstStyle/>
          <a:p>
            <a:r>
              <a:rPr lang="en-GB" sz="1800" dirty="0"/>
              <a:t>After evaluating correlations in previous step, we proceeded to fit linear models:</a:t>
            </a:r>
          </a:p>
          <a:p>
            <a:pPr lvl="1"/>
            <a:r>
              <a:rPr lang="en-GB" sz="1600" dirty="0"/>
              <a:t>two linear regression models comparing global sales against NA sales and EU sales </a:t>
            </a:r>
          </a:p>
          <a:p>
            <a:pPr lvl="1"/>
            <a:r>
              <a:rPr lang="en-GB" sz="1600" dirty="0"/>
              <a:t>a multiple linear regression model to check see whether we could better explain the relationship between the sales variables, with global sales as the dependent variable </a:t>
            </a:r>
          </a:p>
          <a:p>
            <a:endParaRPr lang="en-GB" sz="1800" dirty="0"/>
          </a:p>
          <a:p>
            <a:r>
              <a:rPr lang="en-GB" sz="1800" dirty="0"/>
              <a:t>We found the two simple linear regression models to have problematic residuals distributions rendering estimates unreliable</a:t>
            </a:r>
          </a:p>
          <a:p>
            <a:endParaRPr lang="en-GB" sz="1800" dirty="0"/>
          </a:p>
          <a:p>
            <a:r>
              <a:rPr lang="en-GB" sz="1800" dirty="0"/>
              <a:t>The multiple linear regression model had a better residual distribution, however the predicted values when compared to a test set were off mark – see table:</a:t>
            </a:r>
          </a:p>
          <a:p>
            <a:endParaRPr lang="en-GB" sz="1800" dirty="0"/>
          </a:p>
        </p:txBody>
      </p:sp>
      <p:pic>
        <p:nvPicPr>
          <p:cNvPr id="3" name="Picture 2">
            <a:extLst>
              <a:ext uri="{FF2B5EF4-FFF2-40B4-BE49-F238E27FC236}">
                <a16:creationId xmlns:a16="http://schemas.microsoft.com/office/drawing/2014/main" id="{445E9F85-8C35-734D-99E0-CF05C9BD1F60}"/>
              </a:ext>
            </a:extLst>
          </p:cNvPr>
          <p:cNvPicPr>
            <a:picLocks noChangeAspect="1"/>
          </p:cNvPicPr>
          <p:nvPr/>
        </p:nvPicPr>
        <p:blipFill>
          <a:blip r:embed="rId2"/>
          <a:stretch>
            <a:fillRect/>
          </a:stretch>
        </p:blipFill>
        <p:spPr>
          <a:xfrm>
            <a:off x="7310520" y="1763867"/>
            <a:ext cx="3338663" cy="2006261"/>
          </a:xfrm>
          <a:prstGeom prst="rect">
            <a:avLst/>
          </a:prstGeom>
        </p:spPr>
      </p:pic>
      <p:pic>
        <p:nvPicPr>
          <p:cNvPr id="9" name="Picture 8">
            <a:extLst>
              <a:ext uri="{FF2B5EF4-FFF2-40B4-BE49-F238E27FC236}">
                <a16:creationId xmlns:a16="http://schemas.microsoft.com/office/drawing/2014/main" id="{D627ADD3-BCE4-7044-8F51-3EC0F96FBA87}"/>
              </a:ext>
            </a:extLst>
          </p:cNvPr>
          <p:cNvPicPr>
            <a:picLocks noChangeAspect="1"/>
          </p:cNvPicPr>
          <p:nvPr/>
        </p:nvPicPr>
        <p:blipFill>
          <a:blip r:embed="rId3"/>
          <a:stretch>
            <a:fillRect/>
          </a:stretch>
        </p:blipFill>
        <p:spPr>
          <a:xfrm>
            <a:off x="7310520" y="3922533"/>
            <a:ext cx="2266615" cy="2036891"/>
          </a:xfrm>
          <a:prstGeom prst="rect">
            <a:avLst/>
          </a:prstGeom>
        </p:spPr>
      </p:pic>
    </p:spTree>
    <p:extLst>
      <p:ext uri="{BB962C8B-B14F-4D97-AF65-F5344CB8AC3E}">
        <p14:creationId xmlns:p14="http://schemas.microsoft.com/office/powerpoint/2010/main" val="945551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B84FB0-AF58-4D49-83BF-70806B4E78F0}"/>
              </a:ext>
            </a:extLst>
          </p:cNvPr>
          <p:cNvSpPr/>
          <p:nvPr/>
        </p:nvSpPr>
        <p:spPr>
          <a:xfrm rot="16200000" flipV="1">
            <a:off x="-160992" y="594378"/>
            <a:ext cx="671511" cy="349529"/>
          </a:xfrm>
          <a:prstGeom prst="rect">
            <a:avLst/>
          </a:prstGeom>
          <a:solidFill>
            <a:srgbClr val="2F7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3DDD10-0B02-6744-A66A-EE9B2CA308D4}"/>
              </a:ext>
            </a:extLst>
          </p:cNvPr>
          <p:cNvSpPr/>
          <p:nvPr/>
        </p:nvSpPr>
        <p:spPr>
          <a:xfrm rot="16200000" flipV="1">
            <a:off x="236298" y="594375"/>
            <a:ext cx="671511" cy="349529"/>
          </a:xfrm>
          <a:prstGeom prst="rect">
            <a:avLst/>
          </a:prstGeom>
          <a:solidFill>
            <a:srgbClr val="EC98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A44D0B-AE5E-7249-B82B-0B5AA412146D}"/>
              </a:ext>
            </a:extLst>
          </p:cNvPr>
          <p:cNvSpPr/>
          <p:nvPr/>
        </p:nvSpPr>
        <p:spPr>
          <a:xfrm rot="16200000" flipV="1">
            <a:off x="631601" y="592389"/>
            <a:ext cx="675483" cy="3495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8071DD7-34D6-8940-8480-699651D0AF59}"/>
              </a:ext>
            </a:extLst>
          </p:cNvPr>
          <p:cNvSpPr/>
          <p:nvPr/>
        </p:nvSpPr>
        <p:spPr>
          <a:xfrm rot="10800000" flipV="1">
            <a:off x="1199818" y="429413"/>
            <a:ext cx="10992182" cy="675482"/>
          </a:xfrm>
          <a:prstGeom prst="rect">
            <a:avLst/>
          </a:prstGeom>
          <a:solidFill>
            <a:srgbClr val="B585AC"/>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t>Recommendations and next steps</a:t>
            </a:r>
          </a:p>
        </p:txBody>
      </p:sp>
      <p:sp>
        <p:nvSpPr>
          <p:cNvPr id="8" name="Content Placeholder 2">
            <a:extLst>
              <a:ext uri="{FF2B5EF4-FFF2-40B4-BE49-F238E27FC236}">
                <a16:creationId xmlns:a16="http://schemas.microsoft.com/office/drawing/2014/main" id="{0231A427-41C8-D74C-BA89-8D6641790574}"/>
              </a:ext>
            </a:extLst>
          </p:cNvPr>
          <p:cNvSpPr>
            <a:spLocks noGrp="1"/>
          </p:cNvSpPr>
          <p:nvPr>
            <p:ph idx="1"/>
          </p:nvPr>
        </p:nvSpPr>
        <p:spPr>
          <a:xfrm>
            <a:off x="1199818" y="1387366"/>
            <a:ext cx="10153982" cy="5326255"/>
          </a:xfrm>
        </p:spPr>
        <p:txBody>
          <a:bodyPr>
            <a:normAutofit/>
          </a:bodyPr>
          <a:lstStyle/>
          <a:p>
            <a:r>
              <a:rPr lang="en-GB" sz="2000" dirty="0"/>
              <a:t>There is positive correlation between customer loyalty and spending and remuneration – we recommend transforming the loyalty variable (e.g. by taking its log) to better interpret the regression coefficients</a:t>
            </a:r>
          </a:p>
          <a:p>
            <a:endParaRPr lang="en-GB" sz="2000" dirty="0"/>
          </a:p>
          <a:p>
            <a:r>
              <a:rPr lang="en-GB" sz="2000" dirty="0"/>
              <a:t>The </a:t>
            </a:r>
            <a:r>
              <a:rPr lang="en-GB" sz="2000" b="1" dirty="0"/>
              <a:t>customer groupings </a:t>
            </a:r>
            <a:r>
              <a:rPr lang="en-GB" sz="2000" dirty="0"/>
              <a:t>identified can be used to target customers according to spending – for example, high convenience items to low spend, low remuneration segment</a:t>
            </a:r>
          </a:p>
          <a:p>
            <a:endParaRPr lang="en-GB" sz="2000" dirty="0"/>
          </a:p>
          <a:p>
            <a:r>
              <a:rPr lang="en-GB" sz="2000" dirty="0"/>
              <a:t>In terms of </a:t>
            </a:r>
            <a:r>
              <a:rPr lang="en-GB" sz="2000" b="1" dirty="0"/>
              <a:t>customer reviews</a:t>
            </a:r>
            <a:r>
              <a:rPr lang="en-GB" sz="2000" dirty="0"/>
              <a:t>, it would be insightful to understand which products and type of clients are associated with the most negative and the most positive reviews, to determine whether any patterns can be identified </a:t>
            </a:r>
          </a:p>
          <a:p>
            <a:endParaRPr lang="en-GB" sz="2000" dirty="0"/>
          </a:p>
          <a:p>
            <a:r>
              <a:rPr lang="en-GB" sz="2000" dirty="0"/>
              <a:t>Finally, with regards to sales, we would recommend fitting a </a:t>
            </a:r>
            <a:r>
              <a:rPr lang="en-GB" sz="2000" b="1" dirty="0"/>
              <a:t>linear regression model with other variables</a:t>
            </a:r>
            <a:r>
              <a:rPr lang="en-GB" sz="2000" dirty="0"/>
              <a:t> such as platform, genre, publisher to check whether they reveal other patterns that might influence sales globally, and whether such a model can make better predictions </a:t>
            </a:r>
          </a:p>
          <a:p>
            <a:endParaRPr lang="en-GB" sz="2000" dirty="0"/>
          </a:p>
          <a:p>
            <a:endParaRPr lang="en-US" sz="2000" dirty="0"/>
          </a:p>
        </p:txBody>
      </p:sp>
    </p:spTree>
    <p:extLst>
      <p:ext uri="{BB962C8B-B14F-4D97-AF65-F5344CB8AC3E}">
        <p14:creationId xmlns:p14="http://schemas.microsoft.com/office/powerpoint/2010/main" val="4220720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00B6DE-B734-9C47-AEAC-C52EBB2C80BD}"/>
              </a:ext>
            </a:extLst>
          </p:cNvPr>
          <p:cNvSpPr>
            <a:spLocks noGrp="1"/>
          </p:cNvSpPr>
          <p:nvPr>
            <p:ph idx="1"/>
          </p:nvPr>
        </p:nvSpPr>
        <p:spPr>
          <a:xfrm>
            <a:off x="1199818" y="1387366"/>
            <a:ext cx="10153982" cy="4789597"/>
          </a:xfrm>
        </p:spPr>
        <p:txBody>
          <a:bodyPr>
            <a:normAutofit/>
          </a:bodyPr>
          <a:lstStyle/>
          <a:p>
            <a:pPr>
              <a:spcAft>
                <a:spcPts val="600"/>
              </a:spcAft>
            </a:pPr>
            <a:r>
              <a:rPr lang="en-US" sz="2400" dirty="0"/>
              <a:t>Background and context</a:t>
            </a:r>
          </a:p>
          <a:p>
            <a:pPr>
              <a:spcAft>
                <a:spcPts val="600"/>
              </a:spcAft>
            </a:pPr>
            <a:r>
              <a:rPr lang="en-US" sz="2400" dirty="0"/>
              <a:t>Analytical approach</a:t>
            </a:r>
          </a:p>
          <a:p>
            <a:pPr>
              <a:spcAft>
                <a:spcPts val="600"/>
              </a:spcAft>
            </a:pPr>
            <a:r>
              <a:rPr lang="en-GB" sz="2400" dirty="0"/>
              <a:t>Visualisation</a:t>
            </a:r>
            <a:r>
              <a:rPr lang="en-US" sz="2400" dirty="0"/>
              <a:t>, insights and predictions</a:t>
            </a:r>
          </a:p>
          <a:p>
            <a:pPr>
              <a:spcAft>
                <a:spcPts val="600"/>
              </a:spcAft>
            </a:pPr>
            <a:r>
              <a:rPr lang="en-US" sz="2400" dirty="0"/>
              <a:t>Recommendations and next steps</a:t>
            </a:r>
          </a:p>
          <a:p>
            <a:endParaRPr lang="en-US" sz="2400" dirty="0"/>
          </a:p>
        </p:txBody>
      </p:sp>
      <p:sp>
        <p:nvSpPr>
          <p:cNvPr id="4" name="Rectangle 3">
            <a:extLst>
              <a:ext uri="{FF2B5EF4-FFF2-40B4-BE49-F238E27FC236}">
                <a16:creationId xmlns:a16="http://schemas.microsoft.com/office/drawing/2014/main" id="{EFB84FB0-AF58-4D49-83BF-70806B4E78F0}"/>
              </a:ext>
            </a:extLst>
          </p:cNvPr>
          <p:cNvSpPr/>
          <p:nvPr/>
        </p:nvSpPr>
        <p:spPr>
          <a:xfrm rot="16200000" flipV="1">
            <a:off x="-160992" y="594378"/>
            <a:ext cx="671511" cy="349529"/>
          </a:xfrm>
          <a:prstGeom prst="rect">
            <a:avLst/>
          </a:prstGeom>
          <a:solidFill>
            <a:srgbClr val="2F7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3DDD10-0B02-6744-A66A-EE9B2CA308D4}"/>
              </a:ext>
            </a:extLst>
          </p:cNvPr>
          <p:cNvSpPr/>
          <p:nvPr/>
        </p:nvSpPr>
        <p:spPr>
          <a:xfrm rot="16200000" flipV="1">
            <a:off x="236298" y="594375"/>
            <a:ext cx="671511" cy="349529"/>
          </a:xfrm>
          <a:prstGeom prst="rect">
            <a:avLst/>
          </a:prstGeom>
          <a:solidFill>
            <a:srgbClr val="EC98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A44D0B-AE5E-7249-B82B-0B5AA412146D}"/>
              </a:ext>
            </a:extLst>
          </p:cNvPr>
          <p:cNvSpPr/>
          <p:nvPr/>
        </p:nvSpPr>
        <p:spPr>
          <a:xfrm rot="16200000" flipV="1">
            <a:off x="631601" y="592389"/>
            <a:ext cx="675483" cy="349528"/>
          </a:xfrm>
          <a:prstGeom prst="rect">
            <a:avLst/>
          </a:prstGeom>
          <a:solidFill>
            <a:srgbClr val="B58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8071DD7-34D6-8940-8480-699651D0AF59}"/>
              </a:ext>
            </a:extLst>
          </p:cNvPr>
          <p:cNvSpPr/>
          <p:nvPr/>
        </p:nvSpPr>
        <p:spPr>
          <a:xfrm rot="10800000" flipV="1">
            <a:off x="1199818" y="429413"/>
            <a:ext cx="10992182" cy="675482"/>
          </a:xfrm>
          <a:prstGeom prst="rect">
            <a:avLst/>
          </a:prstGeom>
          <a:solidFill>
            <a:schemeClr val="tx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t>Agenda</a:t>
            </a:r>
          </a:p>
        </p:txBody>
      </p:sp>
    </p:spTree>
    <p:extLst>
      <p:ext uri="{BB962C8B-B14F-4D97-AF65-F5344CB8AC3E}">
        <p14:creationId xmlns:p14="http://schemas.microsoft.com/office/powerpoint/2010/main" val="1724230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00B6DE-B734-9C47-AEAC-C52EBB2C80BD}"/>
              </a:ext>
            </a:extLst>
          </p:cNvPr>
          <p:cNvSpPr>
            <a:spLocks noGrp="1"/>
          </p:cNvSpPr>
          <p:nvPr>
            <p:ph idx="1"/>
          </p:nvPr>
        </p:nvSpPr>
        <p:spPr>
          <a:xfrm>
            <a:off x="1199817" y="1387366"/>
            <a:ext cx="10555035" cy="4789597"/>
          </a:xfrm>
        </p:spPr>
        <p:txBody>
          <a:bodyPr>
            <a:normAutofit/>
          </a:bodyPr>
          <a:lstStyle/>
          <a:p>
            <a:pPr>
              <a:spcAft>
                <a:spcPts val="600"/>
              </a:spcAft>
            </a:pPr>
            <a:r>
              <a:rPr lang="en-GB" sz="2000" dirty="0"/>
              <a:t>Turtle Games is a game manufacturer and retailer who are aiming to improve overall sales performance by utilising customer trends </a:t>
            </a:r>
          </a:p>
          <a:p>
            <a:pPr>
              <a:spcAft>
                <a:spcPts val="600"/>
              </a:spcAft>
            </a:pPr>
            <a:r>
              <a:rPr lang="en-GB" sz="2000" dirty="0"/>
              <a:t>In particular, they want to: </a:t>
            </a:r>
          </a:p>
          <a:p>
            <a:pPr lvl="1">
              <a:spcAft>
                <a:spcPts val="600"/>
              </a:spcAft>
            </a:pPr>
            <a:r>
              <a:rPr lang="en-GB" sz="1800" dirty="0"/>
              <a:t>understand how customers accumulate loyalty points</a:t>
            </a:r>
          </a:p>
          <a:p>
            <a:pPr lvl="1">
              <a:spcAft>
                <a:spcPts val="600"/>
              </a:spcAft>
            </a:pPr>
            <a:r>
              <a:rPr lang="en-GB" sz="1800" dirty="0"/>
              <a:t>develop customer segmentation</a:t>
            </a:r>
          </a:p>
          <a:p>
            <a:pPr lvl="1">
              <a:spcAft>
                <a:spcPts val="600"/>
              </a:spcAft>
            </a:pPr>
            <a:r>
              <a:rPr lang="en-GB" sz="1800" dirty="0"/>
              <a:t>understand social data to inform marketing campaigns</a:t>
            </a:r>
          </a:p>
          <a:p>
            <a:pPr lvl="1">
              <a:spcAft>
                <a:spcPts val="600"/>
              </a:spcAft>
            </a:pPr>
            <a:r>
              <a:rPr lang="en-GB" sz="1800" dirty="0"/>
              <a:t>understand the impact of each product on sales</a:t>
            </a:r>
          </a:p>
          <a:p>
            <a:pPr lvl="1">
              <a:spcAft>
                <a:spcPts val="600"/>
              </a:spcAft>
            </a:pPr>
            <a:r>
              <a:rPr lang="en-GB" sz="1800" dirty="0"/>
              <a:t>test the reliability of sales data</a:t>
            </a:r>
          </a:p>
          <a:p>
            <a:pPr lvl="1">
              <a:spcAft>
                <a:spcPts val="600"/>
              </a:spcAft>
            </a:pPr>
            <a:r>
              <a:rPr lang="en-GB" sz="1800" dirty="0"/>
              <a:t>understand any potential relationship between sales in different regions</a:t>
            </a:r>
          </a:p>
          <a:p>
            <a:pPr>
              <a:spcAft>
                <a:spcPts val="600"/>
              </a:spcAft>
            </a:pPr>
            <a:endParaRPr lang="en-GB" sz="2000" dirty="0"/>
          </a:p>
          <a:p>
            <a:pPr>
              <a:spcAft>
                <a:spcPts val="600"/>
              </a:spcAft>
            </a:pPr>
            <a:endParaRPr lang="en-GB" sz="2000" dirty="0"/>
          </a:p>
        </p:txBody>
      </p:sp>
      <p:sp>
        <p:nvSpPr>
          <p:cNvPr id="4" name="Rectangle 3">
            <a:extLst>
              <a:ext uri="{FF2B5EF4-FFF2-40B4-BE49-F238E27FC236}">
                <a16:creationId xmlns:a16="http://schemas.microsoft.com/office/drawing/2014/main" id="{EFB84FB0-AF58-4D49-83BF-70806B4E78F0}"/>
              </a:ext>
            </a:extLst>
          </p:cNvPr>
          <p:cNvSpPr/>
          <p:nvPr/>
        </p:nvSpPr>
        <p:spPr>
          <a:xfrm rot="16200000" flipV="1">
            <a:off x="-160992" y="594378"/>
            <a:ext cx="671511" cy="349529"/>
          </a:xfrm>
          <a:prstGeom prst="rect">
            <a:avLst/>
          </a:prstGeom>
          <a:solidFill>
            <a:srgbClr val="2F7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3DDD10-0B02-6744-A66A-EE9B2CA308D4}"/>
              </a:ext>
            </a:extLst>
          </p:cNvPr>
          <p:cNvSpPr/>
          <p:nvPr/>
        </p:nvSpPr>
        <p:spPr>
          <a:xfrm rot="16200000" flipV="1">
            <a:off x="236298" y="594375"/>
            <a:ext cx="671511" cy="349529"/>
          </a:xfrm>
          <a:prstGeom prst="rect">
            <a:avLst/>
          </a:prstGeom>
          <a:solidFill>
            <a:srgbClr val="EC98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A44D0B-AE5E-7249-B82B-0B5AA412146D}"/>
              </a:ext>
            </a:extLst>
          </p:cNvPr>
          <p:cNvSpPr/>
          <p:nvPr/>
        </p:nvSpPr>
        <p:spPr>
          <a:xfrm rot="16200000" flipV="1">
            <a:off x="631601" y="592389"/>
            <a:ext cx="675483" cy="349528"/>
          </a:xfrm>
          <a:prstGeom prst="rect">
            <a:avLst/>
          </a:prstGeom>
          <a:solidFill>
            <a:srgbClr val="B58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8071DD7-34D6-8940-8480-699651D0AF59}"/>
              </a:ext>
            </a:extLst>
          </p:cNvPr>
          <p:cNvSpPr/>
          <p:nvPr/>
        </p:nvSpPr>
        <p:spPr>
          <a:xfrm rot="10800000" flipV="1">
            <a:off x="1199818" y="429413"/>
            <a:ext cx="10992182" cy="675482"/>
          </a:xfrm>
          <a:prstGeom prst="rect">
            <a:avLst/>
          </a:prstGeom>
          <a:solidFill>
            <a:schemeClr val="tx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600"/>
              </a:spcAft>
            </a:pPr>
            <a:r>
              <a:rPr lang="en-US" sz="2800" dirty="0"/>
              <a:t>Background and context</a:t>
            </a:r>
          </a:p>
        </p:txBody>
      </p:sp>
    </p:spTree>
    <p:extLst>
      <p:ext uri="{BB962C8B-B14F-4D97-AF65-F5344CB8AC3E}">
        <p14:creationId xmlns:p14="http://schemas.microsoft.com/office/powerpoint/2010/main" val="2742972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B84FB0-AF58-4D49-83BF-70806B4E78F0}"/>
              </a:ext>
            </a:extLst>
          </p:cNvPr>
          <p:cNvSpPr/>
          <p:nvPr/>
        </p:nvSpPr>
        <p:spPr>
          <a:xfrm rot="16200000" flipV="1">
            <a:off x="-160992" y="594378"/>
            <a:ext cx="671511" cy="3495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3DDD10-0B02-6744-A66A-EE9B2CA308D4}"/>
              </a:ext>
            </a:extLst>
          </p:cNvPr>
          <p:cNvSpPr/>
          <p:nvPr/>
        </p:nvSpPr>
        <p:spPr>
          <a:xfrm rot="16200000" flipV="1">
            <a:off x="236298" y="594375"/>
            <a:ext cx="671511" cy="349529"/>
          </a:xfrm>
          <a:prstGeom prst="rect">
            <a:avLst/>
          </a:prstGeom>
          <a:solidFill>
            <a:srgbClr val="EC98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A44D0B-AE5E-7249-B82B-0B5AA412146D}"/>
              </a:ext>
            </a:extLst>
          </p:cNvPr>
          <p:cNvSpPr/>
          <p:nvPr/>
        </p:nvSpPr>
        <p:spPr>
          <a:xfrm rot="16200000" flipV="1">
            <a:off x="631601" y="592389"/>
            <a:ext cx="675483" cy="349528"/>
          </a:xfrm>
          <a:prstGeom prst="rect">
            <a:avLst/>
          </a:prstGeom>
          <a:solidFill>
            <a:srgbClr val="B58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8071DD7-34D6-8940-8480-699651D0AF59}"/>
              </a:ext>
            </a:extLst>
          </p:cNvPr>
          <p:cNvSpPr/>
          <p:nvPr/>
        </p:nvSpPr>
        <p:spPr>
          <a:xfrm rot="10800000" flipV="1">
            <a:off x="1199818" y="429413"/>
            <a:ext cx="10992182" cy="675482"/>
          </a:xfrm>
          <a:prstGeom prst="rect">
            <a:avLst/>
          </a:prstGeom>
          <a:solidFill>
            <a:srgbClr val="2F7CB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t>Analytical approach</a:t>
            </a:r>
          </a:p>
        </p:txBody>
      </p:sp>
      <p:sp>
        <p:nvSpPr>
          <p:cNvPr id="8" name="Content Placeholder 2">
            <a:extLst>
              <a:ext uri="{FF2B5EF4-FFF2-40B4-BE49-F238E27FC236}">
                <a16:creationId xmlns:a16="http://schemas.microsoft.com/office/drawing/2014/main" id="{0231A427-41C8-D74C-BA89-8D6641790574}"/>
              </a:ext>
            </a:extLst>
          </p:cNvPr>
          <p:cNvSpPr>
            <a:spLocks noGrp="1"/>
          </p:cNvSpPr>
          <p:nvPr>
            <p:ph idx="1"/>
          </p:nvPr>
        </p:nvSpPr>
        <p:spPr>
          <a:xfrm>
            <a:off x="1199818" y="1387366"/>
            <a:ext cx="9475270" cy="5025466"/>
          </a:xfrm>
        </p:spPr>
        <p:txBody>
          <a:bodyPr>
            <a:normAutofit/>
          </a:bodyPr>
          <a:lstStyle/>
          <a:p>
            <a:r>
              <a:rPr lang="en-GB" sz="2000" dirty="0"/>
              <a:t>Two datasets were taken into consideration: a Reviews dataset (</a:t>
            </a:r>
            <a:r>
              <a:rPr lang="en-GB" sz="2000" dirty="0" err="1"/>
              <a:t>turtle_reviews.csv</a:t>
            </a:r>
            <a:r>
              <a:rPr lang="en-GB" sz="2000" dirty="0"/>
              <a:t>) and a Sales dataset (</a:t>
            </a:r>
            <a:r>
              <a:rPr lang="en-GB" sz="2000" dirty="0" err="1"/>
              <a:t>turtle_sales.csv</a:t>
            </a:r>
            <a:r>
              <a:rPr lang="en-GB" sz="2000" dirty="0"/>
              <a:t>)</a:t>
            </a:r>
          </a:p>
          <a:p>
            <a:pPr marL="0" indent="0">
              <a:buNone/>
            </a:pPr>
            <a:endParaRPr lang="en-GB" sz="2000" dirty="0"/>
          </a:p>
          <a:p>
            <a:r>
              <a:rPr lang="en-GB" sz="2000" dirty="0"/>
              <a:t>Reviews dataset - analysed with Python:</a:t>
            </a:r>
          </a:p>
          <a:p>
            <a:pPr lvl="1"/>
            <a:r>
              <a:rPr lang="en-GB" sz="1800" dirty="0"/>
              <a:t>Checked missing values, summary stats, selected columns of interest</a:t>
            </a:r>
          </a:p>
          <a:p>
            <a:pPr lvl="1"/>
            <a:r>
              <a:rPr lang="en-GB" sz="1800" dirty="0"/>
              <a:t>Regression analysis on socio economic data</a:t>
            </a:r>
          </a:p>
          <a:p>
            <a:pPr lvl="1"/>
            <a:r>
              <a:rPr lang="en-GB" sz="1800" dirty="0"/>
              <a:t>Customer segmentation with k-means clustering</a:t>
            </a:r>
          </a:p>
          <a:p>
            <a:pPr lvl="1"/>
            <a:r>
              <a:rPr lang="en-GB" sz="1800" dirty="0"/>
              <a:t>Natural language processing on customer reviews</a:t>
            </a:r>
          </a:p>
          <a:p>
            <a:endParaRPr lang="en-GB" sz="2000" dirty="0"/>
          </a:p>
          <a:p>
            <a:r>
              <a:rPr lang="en-GB" sz="2000" dirty="0"/>
              <a:t>Sales dataset– analysed with R:</a:t>
            </a:r>
          </a:p>
          <a:p>
            <a:pPr lvl="1"/>
            <a:r>
              <a:rPr lang="en-GB" sz="1800" dirty="0"/>
              <a:t>Checked missing values, summary stats, selected columns of interest</a:t>
            </a:r>
          </a:p>
          <a:p>
            <a:pPr lvl="1"/>
            <a:r>
              <a:rPr lang="en-GB" sz="1800" dirty="0"/>
              <a:t>Exploratory analysis and checking normality of data</a:t>
            </a:r>
          </a:p>
          <a:p>
            <a:pPr lvl="1"/>
            <a:r>
              <a:rPr lang="en-GB" sz="1800" dirty="0"/>
              <a:t>Simple and multiple linear regression on sales data across different regions</a:t>
            </a:r>
          </a:p>
          <a:p>
            <a:endParaRPr lang="en-GB" sz="2000" dirty="0"/>
          </a:p>
          <a:p>
            <a:pPr marL="0" indent="0">
              <a:buNone/>
            </a:pPr>
            <a:endParaRPr lang="en-GB" sz="2000" dirty="0"/>
          </a:p>
        </p:txBody>
      </p:sp>
    </p:spTree>
    <p:extLst>
      <p:ext uri="{BB962C8B-B14F-4D97-AF65-F5344CB8AC3E}">
        <p14:creationId xmlns:p14="http://schemas.microsoft.com/office/powerpoint/2010/main" val="31853348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B84FB0-AF58-4D49-83BF-70806B4E78F0}"/>
              </a:ext>
            </a:extLst>
          </p:cNvPr>
          <p:cNvSpPr/>
          <p:nvPr/>
        </p:nvSpPr>
        <p:spPr>
          <a:xfrm rot="16200000" flipV="1">
            <a:off x="-160992" y="594378"/>
            <a:ext cx="671511" cy="349529"/>
          </a:xfrm>
          <a:prstGeom prst="rect">
            <a:avLst/>
          </a:prstGeom>
          <a:solidFill>
            <a:srgbClr val="2F7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3DDD10-0B02-6744-A66A-EE9B2CA308D4}"/>
              </a:ext>
            </a:extLst>
          </p:cNvPr>
          <p:cNvSpPr/>
          <p:nvPr/>
        </p:nvSpPr>
        <p:spPr>
          <a:xfrm rot="16200000" flipV="1">
            <a:off x="236298" y="594375"/>
            <a:ext cx="671511" cy="3495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A44D0B-AE5E-7249-B82B-0B5AA412146D}"/>
              </a:ext>
            </a:extLst>
          </p:cNvPr>
          <p:cNvSpPr/>
          <p:nvPr/>
        </p:nvSpPr>
        <p:spPr>
          <a:xfrm rot="16200000" flipV="1">
            <a:off x="631601" y="592389"/>
            <a:ext cx="675483" cy="349528"/>
          </a:xfrm>
          <a:prstGeom prst="rect">
            <a:avLst/>
          </a:prstGeom>
          <a:solidFill>
            <a:srgbClr val="B58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8071DD7-34D6-8940-8480-699651D0AF59}"/>
              </a:ext>
            </a:extLst>
          </p:cNvPr>
          <p:cNvSpPr/>
          <p:nvPr/>
        </p:nvSpPr>
        <p:spPr>
          <a:xfrm rot="10800000" flipV="1">
            <a:off x="1199818" y="429413"/>
            <a:ext cx="10992182" cy="675482"/>
          </a:xfrm>
          <a:prstGeom prst="rect">
            <a:avLst/>
          </a:prstGeom>
          <a:solidFill>
            <a:srgbClr val="EC981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a:t>Visualisation, insights and predictions (I) – Reviews dataset</a:t>
            </a:r>
          </a:p>
        </p:txBody>
      </p:sp>
      <p:sp>
        <p:nvSpPr>
          <p:cNvPr id="8" name="Content Placeholder 2">
            <a:extLst>
              <a:ext uri="{FF2B5EF4-FFF2-40B4-BE49-F238E27FC236}">
                <a16:creationId xmlns:a16="http://schemas.microsoft.com/office/drawing/2014/main" id="{0231A427-41C8-D74C-BA89-8D6641790574}"/>
              </a:ext>
            </a:extLst>
          </p:cNvPr>
          <p:cNvSpPr>
            <a:spLocks noGrp="1"/>
          </p:cNvSpPr>
          <p:nvPr>
            <p:ph idx="1"/>
          </p:nvPr>
        </p:nvSpPr>
        <p:spPr>
          <a:xfrm>
            <a:off x="1199818" y="1763867"/>
            <a:ext cx="3781256" cy="4789597"/>
          </a:xfrm>
        </p:spPr>
        <p:txBody>
          <a:bodyPr>
            <a:normAutofit/>
          </a:bodyPr>
          <a:lstStyle/>
          <a:p>
            <a:r>
              <a:rPr lang="en-GB" sz="1800" dirty="0"/>
              <a:t>When analysing customer loyalty and spending, we found a </a:t>
            </a:r>
            <a:r>
              <a:rPr lang="en-GB" sz="1800" b="1" dirty="0"/>
              <a:t>positive correlation</a:t>
            </a:r>
          </a:p>
          <a:p>
            <a:r>
              <a:rPr lang="en-GB" sz="1800" b="1" dirty="0"/>
              <a:t>However</a:t>
            </a:r>
            <a:r>
              <a:rPr lang="en-GB" sz="1800" dirty="0"/>
              <a:t>, none of the three linear regression models (loyalty vs spending, remuneration, age) are satisfactory - they all present heteroscedasticity which makes the any interpretation of the regression coefficients unreliable. </a:t>
            </a:r>
          </a:p>
          <a:p>
            <a:endParaRPr lang="en-GB" sz="1800" dirty="0"/>
          </a:p>
          <a:p>
            <a:r>
              <a:rPr lang="en-GB" sz="1800" dirty="0"/>
              <a:t>See example of heteroscedasticity for the loyalty-spending model:</a:t>
            </a:r>
          </a:p>
          <a:p>
            <a:endParaRPr lang="en-GB" sz="1800" dirty="0"/>
          </a:p>
          <a:p>
            <a:pPr marL="0" indent="0">
              <a:buNone/>
            </a:pPr>
            <a:endParaRPr lang="en-GB" sz="1800" dirty="0"/>
          </a:p>
          <a:p>
            <a:endParaRPr lang="en-GB" sz="1800" dirty="0"/>
          </a:p>
        </p:txBody>
      </p:sp>
      <p:pic>
        <p:nvPicPr>
          <p:cNvPr id="2" name="Picture 1">
            <a:extLst>
              <a:ext uri="{FF2B5EF4-FFF2-40B4-BE49-F238E27FC236}">
                <a16:creationId xmlns:a16="http://schemas.microsoft.com/office/drawing/2014/main" id="{F45FBE53-1CD1-5B4E-A9C8-AF7D6E76608C}"/>
              </a:ext>
            </a:extLst>
          </p:cNvPr>
          <p:cNvPicPr>
            <a:picLocks noChangeAspect="1"/>
          </p:cNvPicPr>
          <p:nvPr/>
        </p:nvPicPr>
        <p:blipFill>
          <a:blip r:embed="rId2"/>
          <a:stretch>
            <a:fillRect/>
          </a:stretch>
        </p:blipFill>
        <p:spPr>
          <a:xfrm>
            <a:off x="5582172" y="1763867"/>
            <a:ext cx="5516626" cy="4229100"/>
          </a:xfrm>
          <a:prstGeom prst="rect">
            <a:avLst/>
          </a:prstGeom>
        </p:spPr>
      </p:pic>
    </p:spTree>
    <p:extLst>
      <p:ext uri="{BB962C8B-B14F-4D97-AF65-F5344CB8AC3E}">
        <p14:creationId xmlns:p14="http://schemas.microsoft.com/office/powerpoint/2010/main" val="1836270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B84FB0-AF58-4D49-83BF-70806B4E78F0}"/>
              </a:ext>
            </a:extLst>
          </p:cNvPr>
          <p:cNvSpPr/>
          <p:nvPr/>
        </p:nvSpPr>
        <p:spPr>
          <a:xfrm rot="16200000" flipV="1">
            <a:off x="-160992" y="594378"/>
            <a:ext cx="671511" cy="349529"/>
          </a:xfrm>
          <a:prstGeom prst="rect">
            <a:avLst/>
          </a:prstGeom>
          <a:solidFill>
            <a:srgbClr val="2F7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3DDD10-0B02-6744-A66A-EE9B2CA308D4}"/>
              </a:ext>
            </a:extLst>
          </p:cNvPr>
          <p:cNvSpPr/>
          <p:nvPr/>
        </p:nvSpPr>
        <p:spPr>
          <a:xfrm rot="16200000" flipV="1">
            <a:off x="236298" y="594375"/>
            <a:ext cx="671511" cy="3495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A44D0B-AE5E-7249-B82B-0B5AA412146D}"/>
              </a:ext>
            </a:extLst>
          </p:cNvPr>
          <p:cNvSpPr/>
          <p:nvPr/>
        </p:nvSpPr>
        <p:spPr>
          <a:xfrm rot="16200000" flipV="1">
            <a:off x="631601" y="592389"/>
            <a:ext cx="675483" cy="349528"/>
          </a:xfrm>
          <a:prstGeom prst="rect">
            <a:avLst/>
          </a:prstGeom>
          <a:solidFill>
            <a:srgbClr val="B58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8071DD7-34D6-8940-8480-699651D0AF59}"/>
              </a:ext>
            </a:extLst>
          </p:cNvPr>
          <p:cNvSpPr/>
          <p:nvPr/>
        </p:nvSpPr>
        <p:spPr>
          <a:xfrm rot="10800000" flipV="1">
            <a:off x="1199818" y="429413"/>
            <a:ext cx="10992182" cy="675482"/>
          </a:xfrm>
          <a:prstGeom prst="rect">
            <a:avLst/>
          </a:prstGeom>
          <a:solidFill>
            <a:srgbClr val="EC981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dirty="0"/>
              <a:t>Visualisation, insights and predictions (II) – Reviews dataset</a:t>
            </a:r>
          </a:p>
        </p:txBody>
      </p:sp>
      <p:sp>
        <p:nvSpPr>
          <p:cNvPr id="8" name="Content Placeholder 2">
            <a:extLst>
              <a:ext uri="{FF2B5EF4-FFF2-40B4-BE49-F238E27FC236}">
                <a16:creationId xmlns:a16="http://schemas.microsoft.com/office/drawing/2014/main" id="{0231A427-41C8-D74C-BA89-8D6641790574}"/>
              </a:ext>
            </a:extLst>
          </p:cNvPr>
          <p:cNvSpPr>
            <a:spLocks noGrp="1"/>
          </p:cNvSpPr>
          <p:nvPr>
            <p:ph idx="1"/>
          </p:nvPr>
        </p:nvSpPr>
        <p:spPr>
          <a:xfrm>
            <a:off x="1199818" y="1763867"/>
            <a:ext cx="4118140" cy="4789597"/>
          </a:xfrm>
        </p:spPr>
        <p:txBody>
          <a:bodyPr>
            <a:normAutofit/>
          </a:bodyPr>
          <a:lstStyle/>
          <a:p>
            <a:r>
              <a:rPr lang="en-GB" sz="1800" dirty="0"/>
              <a:t>Five customer clusters were identified according to spending score and remuneration: </a:t>
            </a:r>
          </a:p>
          <a:p>
            <a:pPr lvl="1"/>
            <a:r>
              <a:rPr lang="en-GB" sz="1600" dirty="0"/>
              <a:t>(0) Medium spend, medium remuneration; </a:t>
            </a:r>
          </a:p>
          <a:p>
            <a:pPr lvl="1"/>
            <a:r>
              <a:rPr lang="en-GB" sz="1600" dirty="0"/>
              <a:t>(1) High spend, high remuneration;</a:t>
            </a:r>
          </a:p>
          <a:p>
            <a:pPr lvl="1"/>
            <a:r>
              <a:rPr lang="en-GB" sz="1600" dirty="0"/>
              <a:t>(2) Low spend, high remuneration.</a:t>
            </a:r>
          </a:p>
          <a:p>
            <a:pPr lvl="1"/>
            <a:r>
              <a:rPr lang="en-GB" sz="1600" dirty="0"/>
              <a:t>(3) Low spend, low remuneration;</a:t>
            </a:r>
          </a:p>
          <a:p>
            <a:pPr lvl="1"/>
            <a:r>
              <a:rPr lang="en-GB" sz="1600" dirty="0"/>
              <a:t>(4) High spend, low remuneration;</a:t>
            </a:r>
          </a:p>
          <a:p>
            <a:pPr lvl="1"/>
            <a:endParaRPr lang="en-GB" sz="1600" dirty="0"/>
          </a:p>
          <a:p>
            <a:r>
              <a:rPr lang="en-GB" sz="1800" dirty="0"/>
              <a:t>Five clusters were selected as the business reasoning and the graphical output create a coherent interpretation. </a:t>
            </a:r>
          </a:p>
          <a:p>
            <a:endParaRPr lang="en-GB" sz="1800" dirty="0"/>
          </a:p>
        </p:txBody>
      </p:sp>
      <p:pic>
        <p:nvPicPr>
          <p:cNvPr id="9" name="Picture 8">
            <a:extLst>
              <a:ext uri="{FF2B5EF4-FFF2-40B4-BE49-F238E27FC236}">
                <a16:creationId xmlns:a16="http://schemas.microsoft.com/office/drawing/2014/main" id="{9438837D-B87C-3F4E-B419-5DA2AC317291}"/>
              </a:ext>
            </a:extLst>
          </p:cNvPr>
          <p:cNvPicPr/>
          <p:nvPr/>
        </p:nvPicPr>
        <p:blipFill>
          <a:blip r:embed="rId2"/>
          <a:stretch>
            <a:fillRect/>
          </a:stretch>
        </p:blipFill>
        <p:spPr>
          <a:xfrm>
            <a:off x="5482056" y="1512619"/>
            <a:ext cx="6200608" cy="4503170"/>
          </a:xfrm>
          <a:prstGeom prst="rect">
            <a:avLst/>
          </a:prstGeom>
        </p:spPr>
      </p:pic>
    </p:spTree>
    <p:extLst>
      <p:ext uri="{BB962C8B-B14F-4D97-AF65-F5344CB8AC3E}">
        <p14:creationId xmlns:p14="http://schemas.microsoft.com/office/powerpoint/2010/main" val="3335888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B84FB0-AF58-4D49-83BF-70806B4E78F0}"/>
              </a:ext>
            </a:extLst>
          </p:cNvPr>
          <p:cNvSpPr/>
          <p:nvPr/>
        </p:nvSpPr>
        <p:spPr>
          <a:xfrm rot="16200000" flipV="1">
            <a:off x="-160992" y="594378"/>
            <a:ext cx="671511" cy="349529"/>
          </a:xfrm>
          <a:prstGeom prst="rect">
            <a:avLst/>
          </a:prstGeom>
          <a:solidFill>
            <a:srgbClr val="2F7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3DDD10-0B02-6744-A66A-EE9B2CA308D4}"/>
              </a:ext>
            </a:extLst>
          </p:cNvPr>
          <p:cNvSpPr/>
          <p:nvPr/>
        </p:nvSpPr>
        <p:spPr>
          <a:xfrm rot="16200000" flipV="1">
            <a:off x="236298" y="594375"/>
            <a:ext cx="671511" cy="3495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A44D0B-AE5E-7249-B82B-0B5AA412146D}"/>
              </a:ext>
            </a:extLst>
          </p:cNvPr>
          <p:cNvSpPr/>
          <p:nvPr/>
        </p:nvSpPr>
        <p:spPr>
          <a:xfrm rot="16200000" flipV="1">
            <a:off x="631601" y="592389"/>
            <a:ext cx="675483" cy="349528"/>
          </a:xfrm>
          <a:prstGeom prst="rect">
            <a:avLst/>
          </a:prstGeom>
          <a:solidFill>
            <a:srgbClr val="B58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8071DD7-34D6-8940-8480-699651D0AF59}"/>
              </a:ext>
            </a:extLst>
          </p:cNvPr>
          <p:cNvSpPr/>
          <p:nvPr/>
        </p:nvSpPr>
        <p:spPr>
          <a:xfrm rot="10800000" flipV="1">
            <a:off x="1199818" y="429413"/>
            <a:ext cx="10992182" cy="675482"/>
          </a:xfrm>
          <a:prstGeom prst="rect">
            <a:avLst/>
          </a:prstGeom>
          <a:solidFill>
            <a:srgbClr val="EC981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dirty="0"/>
              <a:t>Visualisation, insights and predictions (III) – Reviews dataset</a:t>
            </a:r>
          </a:p>
        </p:txBody>
      </p:sp>
      <p:sp>
        <p:nvSpPr>
          <p:cNvPr id="8" name="Content Placeholder 2">
            <a:extLst>
              <a:ext uri="{FF2B5EF4-FFF2-40B4-BE49-F238E27FC236}">
                <a16:creationId xmlns:a16="http://schemas.microsoft.com/office/drawing/2014/main" id="{0231A427-41C8-D74C-BA89-8D6641790574}"/>
              </a:ext>
            </a:extLst>
          </p:cNvPr>
          <p:cNvSpPr>
            <a:spLocks noGrp="1"/>
          </p:cNvSpPr>
          <p:nvPr>
            <p:ph idx="1"/>
          </p:nvPr>
        </p:nvSpPr>
        <p:spPr>
          <a:xfrm>
            <a:off x="1199818" y="1763867"/>
            <a:ext cx="4948319" cy="4789597"/>
          </a:xfrm>
        </p:spPr>
        <p:txBody>
          <a:bodyPr>
            <a:normAutofit/>
          </a:bodyPr>
          <a:lstStyle/>
          <a:p>
            <a:r>
              <a:rPr lang="en-GB" sz="1800" dirty="0"/>
              <a:t>We can see that "game" ranks high in frequency in both reviews and summaries and it is classified as having a negative sentiment score. </a:t>
            </a:r>
          </a:p>
          <a:p>
            <a:endParaRPr lang="en-GB" sz="1800" dirty="0"/>
          </a:p>
          <a:p>
            <a:r>
              <a:rPr lang="en-GB" sz="1800" dirty="0"/>
              <a:t>Stakeholders should be aware of this limitation - given that the company's business is primarily in games, the frequency of the word "game" is not surprising and for this reason it should probably be excluded from the sentiment analysis. </a:t>
            </a:r>
          </a:p>
          <a:p>
            <a:endParaRPr lang="en-GB" sz="1800" dirty="0"/>
          </a:p>
          <a:p>
            <a:r>
              <a:rPr lang="en-GB" sz="1800" dirty="0"/>
              <a:t>Other interesting words for business consideration are: cards, kids, expansion</a:t>
            </a:r>
          </a:p>
          <a:p>
            <a:endParaRPr lang="en-GB" sz="1800" dirty="0"/>
          </a:p>
        </p:txBody>
      </p:sp>
      <p:pic>
        <p:nvPicPr>
          <p:cNvPr id="10" name="Picture 9">
            <a:extLst>
              <a:ext uri="{FF2B5EF4-FFF2-40B4-BE49-F238E27FC236}">
                <a16:creationId xmlns:a16="http://schemas.microsoft.com/office/drawing/2014/main" id="{169AB057-5720-C24A-BEA5-617D3B64017F}"/>
              </a:ext>
            </a:extLst>
          </p:cNvPr>
          <p:cNvPicPr/>
          <p:nvPr/>
        </p:nvPicPr>
        <p:blipFill>
          <a:blip r:embed="rId2"/>
          <a:stretch>
            <a:fillRect/>
          </a:stretch>
        </p:blipFill>
        <p:spPr>
          <a:xfrm>
            <a:off x="6973971" y="1454718"/>
            <a:ext cx="4167271" cy="2362223"/>
          </a:xfrm>
          <a:prstGeom prst="rect">
            <a:avLst/>
          </a:prstGeom>
        </p:spPr>
      </p:pic>
      <p:pic>
        <p:nvPicPr>
          <p:cNvPr id="11" name="Picture 10">
            <a:extLst>
              <a:ext uri="{FF2B5EF4-FFF2-40B4-BE49-F238E27FC236}">
                <a16:creationId xmlns:a16="http://schemas.microsoft.com/office/drawing/2014/main" id="{63343AB0-12A2-CA41-8412-719DA7F97C28}"/>
              </a:ext>
            </a:extLst>
          </p:cNvPr>
          <p:cNvPicPr/>
          <p:nvPr/>
        </p:nvPicPr>
        <p:blipFill>
          <a:blip r:embed="rId3"/>
          <a:stretch>
            <a:fillRect/>
          </a:stretch>
        </p:blipFill>
        <p:spPr>
          <a:xfrm>
            <a:off x="6974349" y="4173432"/>
            <a:ext cx="4166904" cy="2380032"/>
          </a:xfrm>
          <a:prstGeom prst="rect">
            <a:avLst/>
          </a:prstGeom>
        </p:spPr>
      </p:pic>
      <p:sp>
        <p:nvSpPr>
          <p:cNvPr id="2" name="TextBox 1">
            <a:extLst>
              <a:ext uri="{FF2B5EF4-FFF2-40B4-BE49-F238E27FC236}">
                <a16:creationId xmlns:a16="http://schemas.microsoft.com/office/drawing/2014/main" id="{34FBF1DB-EEF1-FC46-B4C2-9E63ED4E71F9}"/>
              </a:ext>
            </a:extLst>
          </p:cNvPr>
          <p:cNvSpPr txBox="1"/>
          <p:nvPr/>
        </p:nvSpPr>
        <p:spPr>
          <a:xfrm rot="16200000">
            <a:off x="5651327" y="2454497"/>
            <a:ext cx="2089165" cy="369332"/>
          </a:xfrm>
          <a:prstGeom prst="rect">
            <a:avLst/>
          </a:prstGeom>
          <a:noFill/>
        </p:spPr>
        <p:txBody>
          <a:bodyPr wrap="square" rtlCol="0">
            <a:spAutoFit/>
          </a:bodyPr>
          <a:lstStyle/>
          <a:p>
            <a:r>
              <a:rPr lang="en-US" b="1" dirty="0"/>
              <a:t>Reviews</a:t>
            </a:r>
            <a:r>
              <a:rPr lang="en-US" dirty="0"/>
              <a:t> word cloud</a:t>
            </a:r>
          </a:p>
        </p:txBody>
      </p:sp>
      <p:sp>
        <p:nvSpPr>
          <p:cNvPr id="12" name="TextBox 11">
            <a:extLst>
              <a:ext uri="{FF2B5EF4-FFF2-40B4-BE49-F238E27FC236}">
                <a16:creationId xmlns:a16="http://schemas.microsoft.com/office/drawing/2014/main" id="{88091B23-4C4B-0B42-BD46-FD173F7CC761}"/>
              </a:ext>
            </a:extLst>
          </p:cNvPr>
          <p:cNvSpPr txBox="1"/>
          <p:nvPr/>
        </p:nvSpPr>
        <p:spPr>
          <a:xfrm rot="16200000">
            <a:off x="5453043" y="5178781"/>
            <a:ext cx="2485735" cy="369332"/>
          </a:xfrm>
          <a:prstGeom prst="rect">
            <a:avLst/>
          </a:prstGeom>
          <a:noFill/>
        </p:spPr>
        <p:txBody>
          <a:bodyPr wrap="square" rtlCol="0">
            <a:spAutoFit/>
          </a:bodyPr>
          <a:lstStyle/>
          <a:p>
            <a:r>
              <a:rPr lang="en-US" b="1" dirty="0"/>
              <a:t>Summaries</a:t>
            </a:r>
            <a:r>
              <a:rPr lang="en-US" dirty="0"/>
              <a:t> word cloud</a:t>
            </a:r>
          </a:p>
        </p:txBody>
      </p:sp>
    </p:spTree>
    <p:extLst>
      <p:ext uri="{BB962C8B-B14F-4D97-AF65-F5344CB8AC3E}">
        <p14:creationId xmlns:p14="http://schemas.microsoft.com/office/powerpoint/2010/main" val="25473637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B84FB0-AF58-4D49-83BF-70806B4E78F0}"/>
              </a:ext>
            </a:extLst>
          </p:cNvPr>
          <p:cNvSpPr/>
          <p:nvPr/>
        </p:nvSpPr>
        <p:spPr>
          <a:xfrm rot="16200000" flipV="1">
            <a:off x="-160992" y="594378"/>
            <a:ext cx="671511" cy="349529"/>
          </a:xfrm>
          <a:prstGeom prst="rect">
            <a:avLst/>
          </a:prstGeom>
          <a:solidFill>
            <a:srgbClr val="2F7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3DDD10-0B02-6744-A66A-EE9B2CA308D4}"/>
              </a:ext>
            </a:extLst>
          </p:cNvPr>
          <p:cNvSpPr/>
          <p:nvPr/>
        </p:nvSpPr>
        <p:spPr>
          <a:xfrm rot="16200000" flipV="1">
            <a:off x="236298" y="594375"/>
            <a:ext cx="671511" cy="3495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A44D0B-AE5E-7249-B82B-0B5AA412146D}"/>
              </a:ext>
            </a:extLst>
          </p:cNvPr>
          <p:cNvSpPr/>
          <p:nvPr/>
        </p:nvSpPr>
        <p:spPr>
          <a:xfrm rot="16200000" flipV="1">
            <a:off x="631601" y="592389"/>
            <a:ext cx="675483" cy="349528"/>
          </a:xfrm>
          <a:prstGeom prst="rect">
            <a:avLst/>
          </a:prstGeom>
          <a:solidFill>
            <a:srgbClr val="B58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8071DD7-34D6-8940-8480-699651D0AF59}"/>
              </a:ext>
            </a:extLst>
          </p:cNvPr>
          <p:cNvSpPr/>
          <p:nvPr/>
        </p:nvSpPr>
        <p:spPr>
          <a:xfrm rot="10800000" flipV="1">
            <a:off x="1199818" y="429413"/>
            <a:ext cx="10992182" cy="675482"/>
          </a:xfrm>
          <a:prstGeom prst="rect">
            <a:avLst/>
          </a:prstGeom>
          <a:solidFill>
            <a:srgbClr val="EC981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dirty="0"/>
              <a:t>Visualisation, insights and predictions (IV) – Reviews dataset</a:t>
            </a:r>
          </a:p>
        </p:txBody>
      </p:sp>
      <p:sp>
        <p:nvSpPr>
          <p:cNvPr id="8" name="Content Placeholder 2">
            <a:extLst>
              <a:ext uri="{FF2B5EF4-FFF2-40B4-BE49-F238E27FC236}">
                <a16:creationId xmlns:a16="http://schemas.microsoft.com/office/drawing/2014/main" id="{0231A427-41C8-D74C-BA89-8D6641790574}"/>
              </a:ext>
            </a:extLst>
          </p:cNvPr>
          <p:cNvSpPr>
            <a:spLocks noGrp="1"/>
          </p:cNvSpPr>
          <p:nvPr>
            <p:ph idx="1"/>
          </p:nvPr>
        </p:nvSpPr>
        <p:spPr>
          <a:xfrm>
            <a:off x="1199819" y="1763868"/>
            <a:ext cx="4503150" cy="1020494"/>
          </a:xfrm>
        </p:spPr>
        <p:txBody>
          <a:bodyPr>
            <a:normAutofit/>
          </a:bodyPr>
          <a:lstStyle/>
          <a:p>
            <a:r>
              <a:rPr lang="en-GB" sz="1800" dirty="0"/>
              <a:t>Both reviews and summaries register sentiment that is </a:t>
            </a:r>
            <a:r>
              <a:rPr lang="en-GB" sz="1800" b="1" dirty="0"/>
              <a:t>positively skewed</a:t>
            </a:r>
            <a:r>
              <a:rPr lang="en-GB" sz="1800" dirty="0"/>
              <a:t>, as shown in the histograms for polarity </a:t>
            </a:r>
          </a:p>
        </p:txBody>
      </p:sp>
      <p:pic>
        <p:nvPicPr>
          <p:cNvPr id="13" name="Picture 12">
            <a:extLst>
              <a:ext uri="{FF2B5EF4-FFF2-40B4-BE49-F238E27FC236}">
                <a16:creationId xmlns:a16="http://schemas.microsoft.com/office/drawing/2014/main" id="{F2444236-CB5E-204B-BB6B-DD0B1FB17991}"/>
              </a:ext>
            </a:extLst>
          </p:cNvPr>
          <p:cNvPicPr/>
          <p:nvPr/>
        </p:nvPicPr>
        <p:blipFill>
          <a:blip r:embed="rId2"/>
          <a:stretch>
            <a:fillRect/>
          </a:stretch>
        </p:blipFill>
        <p:spPr>
          <a:xfrm>
            <a:off x="6082130" y="3397547"/>
            <a:ext cx="5526841" cy="3155917"/>
          </a:xfrm>
          <a:prstGeom prst="rect">
            <a:avLst/>
          </a:prstGeom>
        </p:spPr>
      </p:pic>
      <p:pic>
        <p:nvPicPr>
          <p:cNvPr id="14" name="Picture 13">
            <a:extLst>
              <a:ext uri="{FF2B5EF4-FFF2-40B4-BE49-F238E27FC236}">
                <a16:creationId xmlns:a16="http://schemas.microsoft.com/office/drawing/2014/main" id="{59BFA61D-2931-344C-A3DB-014E72999F27}"/>
              </a:ext>
            </a:extLst>
          </p:cNvPr>
          <p:cNvPicPr/>
          <p:nvPr/>
        </p:nvPicPr>
        <p:blipFill>
          <a:blip r:embed="rId3"/>
          <a:stretch>
            <a:fillRect/>
          </a:stretch>
        </p:blipFill>
        <p:spPr>
          <a:xfrm>
            <a:off x="689140" y="3400067"/>
            <a:ext cx="5274177" cy="3153397"/>
          </a:xfrm>
          <a:prstGeom prst="rect">
            <a:avLst/>
          </a:prstGeom>
        </p:spPr>
      </p:pic>
      <p:sp>
        <p:nvSpPr>
          <p:cNvPr id="15" name="Content Placeholder 2">
            <a:extLst>
              <a:ext uri="{FF2B5EF4-FFF2-40B4-BE49-F238E27FC236}">
                <a16:creationId xmlns:a16="http://schemas.microsoft.com/office/drawing/2014/main" id="{1B9A5D3A-0209-E649-9A97-3F2FDDAA0721}"/>
              </a:ext>
            </a:extLst>
          </p:cNvPr>
          <p:cNvSpPr txBox="1">
            <a:spLocks/>
          </p:cNvSpPr>
          <p:nvPr/>
        </p:nvSpPr>
        <p:spPr>
          <a:xfrm>
            <a:off x="6357355" y="1763868"/>
            <a:ext cx="4976392" cy="1020494"/>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800" dirty="0"/>
              <a:t>There appears to be a greater concentration of reviews classed as positive sentiment than there are </a:t>
            </a:r>
            <a:r>
              <a:rPr lang="en-GB" sz="1800" b="1" dirty="0"/>
              <a:t>summaries</a:t>
            </a:r>
            <a:r>
              <a:rPr lang="en-GB" sz="1800" dirty="0"/>
              <a:t>, which on the other hand have a </a:t>
            </a:r>
            <a:r>
              <a:rPr lang="en-GB" sz="1800" b="1" dirty="0"/>
              <a:t>high concentration of neutral sentiment</a:t>
            </a:r>
            <a:r>
              <a:rPr lang="en-GB" sz="1800" dirty="0"/>
              <a:t>.</a:t>
            </a:r>
          </a:p>
        </p:txBody>
      </p:sp>
    </p:spTree>
    <p:extLst>
      <p:ext uri="{BB962C8B-B14F-4D97-AF65-F5344CB8AC3E}">
        <p14:creationId xmlns:p14="http://schemas.microsoft.com/office/powerpoint/2010/main" val="110445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B84FB0-AF58-4D49-83BF-70806B4E78F0}"/>
              </a:ext>
            </a:extLst>
          </p:cNvPr>
          <p:cNvSpPr/>
          <p:nvPr/>
        </p:nvSpPr>
        <p:spPr>
          <a:xfrm rot="16200000" flipV="1">
            <a:off x="-160992" y="594378"/>
            <a:ext cx="671511" cy="349529"/>
          </a:xfrm>
          <a:prstGeom prst="rect">
            <a:avLst/>
          </a:prstGeom>
          <a:solidFill>
            <a:srgbClr val="2F7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3DDD10-0B02-6744-A66A-EE9B2CA308D4}"/>
              </a:ext>
            </a:extLst>
          </p:cNvPr>
          <p:cNvSpPr/>
          <p:nvPr/>
        </p:nvSpPr>
        <p:spPr>
          <a:xfrm rot="16200000" flipV="1">
            <a:off x="236298" y="594375"/>
            <a:ext cx="671511" cy="3495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A44D0B-AE5E-7249-B82B-0B5AA412146D}"/>
              </a:ext>
            </a:extLst>
          </p:cNvPr>
          <p:cNvSpPr/>
          <p:nvPr/>
        </p:nvSpPr>
        <p:spPr>
          <a:xfrm rot="16200000" flipV="1">
            <a:off x="631601" y="592389"/>
            <a:ext cx="675483" cy="349528"/>
          </a:xfrm>
          <a:prstGeom prst="rect">
            <a:avLst/>
          </a:prstGeom>
          <a:solidFill>
            <a:srgbClr val="B58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8071DD7-34D6-8940-8480-699651D0AF59}"/>
              </a:ext>
            </a:extLst>
          </p:cNvPr>
          <p:cNvSpPr/>
          <p:nvPr/>
        </p:nvSpPr>
        <p:spPr>
          <a:xfrm rot="10800000" flipV="1">
            <a:off x="1199818" y="429413"/>
            <a:ext cx="10992182" cy="675482"/>
          </a:xfrm>
          <a:prstGeom prst="rect">
            <a:avLst/>
          </a:prstGeom>
          <a:solidFill>
            <a:srgbClr val="EC981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dirty="0"/>
              <a:t>Visualisation, insights and predictions (V) – Sales dataset</a:t>
            </a:r>
          </a:p>
        </p:txBody>
      </p:sp>
      <p:sp>
        <p:nvSpPr>
          <p:cNvPr id="8" name="Content Placeholder 2">
            <a:extLst>
              <a:ext uri="{FF2B5EF4-FFF2-40B4-BE49-F238E27FC236}">
                <a16:creationId xmlns:a16="http://schemas.microsoft.com/office/drawing/2014/main" id="{0231A427-41C8-D74C-BA89-8D6641790574}"/>
              </a:ext>
            </a:extLst>
          </p:cNvPr>
          <p:cNvSpPr>
            <a:spLocks noGrp="1"/>
          </p:cNvSpPr>
          <p:nvPr>
            <p:ph idx="1"/>
          </p:nvPr>
        </p:nvSpPr>
        <p:spPr>
          <a:xfrm>
            <a:off x="1199819" y="1430705"/>
            <a:ext cx="5020507" cy="4789597"/>
          </a:xfrm>
        </p:spPr>
        <p:txBody>
          <a:bodyPr>
            <a:normAutofit/>
          </a:bodyPr>
          <a:lstStyle/>
          <a:p>
            <a:r>
              <a:rPr lang="en-GB" sz="1800" dirty="0"/>
              <a:t>There appears to be positive correlations amongst the three sales variables (Global, North America and EU sales)</a:t>
            </a:r>
          </a:p>
          <a:p>
            <a:r>
              <a:rPr lang="en-GB" sz="1800" dirty="0"/>
              <a:t>We excluded 5 outliers (&gt;£17 million) from these chart in order to zoom in on the bulk of the data that sits at lower values</a:t>
            </a:r>
          </a:p>
        </p:txBody>
      </p:sp>
      <p:pic>
        <p:nvPicPr>
          <p:cNvPr id="13" name="Picture 12">
            <a:extLst>
              <a:ext uri="{FF2B5EF4-FFF2-40B4-BE49-F238E27FC236}">
                <a16:creationId xmlns:a16="http://schemas.microsoft.com/office/drawing/2014/main" id="{2C212E07-290F-C04F-81AC-EF3DDA08774B}"/>
              </a:ext>
            </a:extLst>
          </p:cNvPr>
          <p:cNvPicPr/>
          <p:nvPr/>
        </p:nvPicPr>
        <p:blipFill>
          <a:blip r:embed="rId2"/>
          <a:stretch>
            <a:fillRect/>
          </a:stretch>
        </p:blipFill>
        <p:spPr>
          <a:xfrm>
            <a:off x="1517086" y="3940733"/>
            <a:ext cx="4502785" cy="2727960"/>
          </a:xfrm>
          <a:prstGeom prst="rect">
            <a:avLst/>
          </a:prstGeom>
        </p:spPr>
      </p:pic>
      <p:pic>
        <p:nvPicPr>
          <p:cNvPr id="14" name="Picture 13">
            <a:extLst>
              <a:ext uri="{FF2B5EF4-FFF2-40B4-BE49-F238E27FC236}">
                <a16:creationId xmlns:a16="http://schemas.microsoft.com/office/drawing/2014/main" id="{64108681-115F-8B49-95A8-CF7F1CDE560E}"/>
              </a:ext>
            </a:extLst>
          </p:cNvPr>
          <p:cNvPicPr/>
          <p:nvPr/>
        </p:nvPicPr>
        <p:blipFill>
          <a:blip r:embed="rId3"/>
          <a:stretch>
            <a:fillRect/>
          </a:stretch>
        </p:blipFill>
        <p:spPr>
          <a:xfrm>
            <a:off x="6920681" y="3940733"/>
            <a:ext cx="4502785" cy="2727960"/>
          </a:xfrm>
          <a:prstGeom prst="rect">
            <a:avLst/>
          </a:prstGeom>
        </p:spPr>
      </p:pic>
      <p:pic>
        <p:nvPicPr>
          <p:cNvPr id="15" name="Picture 14">
            <a:extLst>
              <a:ext uri="{FF2B5EF4-FFF2-40B4-BE49-F238E27FC236}">
                <a16:creationId xmlns:a16="http://schemas.microsoft.com/office/drawing/2014/main" id="{C0615DCB-6534-2C43-80F6-28868E5575F1}"/>
              </a:ext>
            </a:extLst>
          </p:cNvPr>
          <p:cNvPicPr/>
          <p:nvPr/>
        </p:nvPicPr>
        <p:blipFill>
          <a:blip r:embed="rId4"/>
          <a:stretch>
            <a:fillRect/>
          </a:stretch>
        </p:blipFill>
        <p:spPr>
          <a:xfrm>
            <a:off x="6976392" y="1212773"/>
            <a:ext cx="4502785" cy="2727960"/>
          </a:xfrm>
          <a:prstGeom prst="rect">
            <a:avLst/>
          </a:prstGeom>
        </p:spPr>
      </p:pic>
    </p:spTree>
    <p:extLst>
      <p:ext uri="{BB962C8B-B14F-4D97-AF65-F5344CB8AC3E}">
        <p14:creationId xmlns:p14="http://schemas.microsoft.com/office/powerpoint/2010/main" val="35141424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1824</TotalTime>
  <Words>880</Words>
  <Application>Microsoft Macintosh PowerPoint</Application>
  <PresentationFormat>Widescreen</PresentationFormat>
  <Paragraphs>77</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Predicting future outcomes for Turtle Games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2Market Customer Insights</dc:title>
  <dc:creator>Francesca Galli</dc:creator>
  <cp:lastModifiedBy>Francesca Galli</cp:lastModifiedBy>
  <cp:revision>38</cp:revision>
  <dcterms:created xsi:type="dcterms:W3CDTF">2023-06-15T10:53:43Z</dcterms:created>
  <dcterms:modified xsi:type="dcterms:W3CDTF">2023-10-02T12:27:54Z</dcterms:modified>
</cp:coreProperties>
</file>

<file path=docProps/thumbnail.jpeg>
</file>